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5143500" cx="9144000"/>
  <p:notesSz cx="6858000" cy="9144000"/>
  <p:embeddedFontLst>
    <p:embeddedFont>
      <p:font typeface="Proxima Nova"/>
      <p:regular r:id="rId37"/>
      <p:bold r:id="rId38"/>
      <p:italic r:id="rId39"/>
      <p:boldItalic r:id="rId40"/>
    </p:embeddedFont>
    <p:embeddedFont>
      <p:font typeface="Crimson Text"/>
      <p:regular r:id="rId41"/>
      <p:bold r:id="rId42"/>
      <p:italic r:id="rId43"/>
      <p:boldItalic r:id="rId44"/>
    </p:embeddedFont>
    <p:embeddedFont>
      <p:font typeface="Alfa Slab One"/>
      <p:regular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ProximaNova-boldItalic.fntdata"/><Relationship Id="rId20" Type="http://schemas.openxmlformats.org/officeDocument/2006/relationships/slide" Target="slides/slide15.xml"/><Relationship Id="rId42" Type="http://schemas.openxmlformats.org/officeDocument/2006/relationships/font" Target="fonts/CrimsonText-bold.fntdata"/><Relationship Id="rId41" Type="http://schemas.openxmlformats.org/officeDocument/2006/relationships/font" Target="fonts/CrimsonText-regular.fntdata"/><Relationship Id="rId22" Type="http://schemas.openxmlformats.org/officeDocument/2006/relationships/slide" Target="slides/slide17.xml"/><Relationship Id="rId44" Type="http://schemas.openxmlformats.org/officeDocument/2006/relationships/font" Target="fonts/CrimsonText-boldItalic.fntdata"/><Relationship Id="rId21" Type="http://schemas.openxmlformats.org/officeDocument/2006/relationships/slide" Target="slides/slide16.xml"/><Relationship Id="rId43" Type="http://schemas.openxmlformats.org/officeDocument/2006/relationships/font" Target="fonts/CrimsonText-italic.fntdata"/><Relationship Id="rId24" Type="http://schemas.openxmlformats.org/officeDocument/2006/relationships/slide" Target="slides/slide19.xml"/><Relationship Id="rId23" Type="http://schemas.openxmlformats.org/officeDocument/2006/relationships/slide" Target="slides/slide18.xml"/><Relationship Id="rId45" Type="http://schemas.openxmlformats.org/officeDocument/2006/relationships/font" Target="fonts/AlfaSlabOne-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ProximaNova-regular.fntdata"/><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ProximaNova-italic.fntdata"/><Relationship Id="rId16" Type="http://schemas.openxmlformats.org/officeDocument/2006/relationships/slide" Target="slides/slide11.xml"/><Relationship Id="rId38" Type="http://schemas.openxmlformats.org/officeDocument/2006/relationships/font" Target="fonts/ProximaNova-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talog.digital-scriptorium.org/wiki/Item:Q1"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thub.com/JadeMaurice/LEADING-Digital-Scriptorium/blob/main/DS_EDM_OntologyMapping.tsv"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earch.digital-scriptorium.or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4" name="Google Shape;5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Welcome to a tour of the Digital Scriptorium! Strap in.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b31bcaa6bc_0_5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2b31bcaa6bc_0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Tables - easy to curate, easy to analyze…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f319329949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f319329949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f31932994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f31932994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https://catalog.digital-scriptorium.org/wiki/Item:Q1</a:t>
            </a:r>
            <a:endParaRPr/>
          </a:p>
          <a:p>
            <a:pPr indent="0" lvl="0" marL="0" rtl="0" algn="l">
              <a:spcBef>
                <a:spcPts val="0"/>
              </a:spcBef>
              <a:spcAft>
                <a:spcPts val="0"/>
              </a:spcAft>
              <a:buNone/>
            </a:pPr>
            <a:r>
              <a:rPr lang="en"/>
              <a:t>Item’s denotative meaning - item’s structural meaning (how is it used in the context of the model??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f319329949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f319329949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b31bcaa6bc_0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b31bcaa6bc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Introduction to semantic web technologies. </a:t>
            </a:r>
            <a:endParaRPr/>
          </a:p>
          <a:p>
            <a:pPr indent="0" lvl="0" marL="0" rtl="0" algn="l">
              <a:spcBef>
                <a:spcPts val="0"/>
              </a:spcBef>
              <a:spcAft>
                <a:spcPts val="0"/>
              </a:spcAft>
              <a:buNone/>
            </a:pPr>
            <a:r>
              <a:rPr lang="en"/>
              <a:t>Allows for creative recombination of partial, decentralized descriptions?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f319329949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f319329949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Old notes: </a:t>
            </a:r>
            <a:r>
              <a:rPr lang="en">
                <a:solidFill>
                  <a:schemeClr val="dk1"/>
                </a:solidFill>
              </a:rPr>
              <a:t>There are more, of course, but with limited time to explore semantic mapping I focused my efforts on these few and just dip my toe in. Other more generic ontologies came to mind (DC, FRBRoo, FOAF), but some of the above ontologies are sometimes already aligned (EDM for example) or reuse elements from these namespaces. So I decided to focus on these cultural heritage oriented ontologies. In the case of MeMO and IMAGO, both focus on manuscripts specifically, while EDM is a data aggregation model (much like DS) and CIDOC-CRM is a somewhat generic model that models temporality.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b31bcaa6bc_0_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2b31bcaa6bc_0_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Ontology mapping is also called ontology “alignment.” There are different ways of aligning ontologies. For example, there’s linguistic alignment or “term matching.” Although intuitive, one of the pitfalls of this method is that people sometimes mean different things when using the same word. Another approach is structural mapping, which entails looking at a set of relationships in a network, and mapping terms based on similarity of nearby nodes. Automated semantic mapping tools are out-of-scope here, but worth exploring in the future. </a:t>
            </a:r>
            <a:endParaRPr/>
          </a:p>
          <a:p>
            <a:pPr indent="0" lvl="0" marL="0" rtl="0" algn="l">
              <a:spcBef>
                <a:spcPts val="0"/>
              </a:spcBef>
              <a:spcAft>
                <a:spcPts val="0"/>
              </a:spcAft>
              <a:buNone/>
            </a:pPr>
            <a:r>
              <a:rPr lang="en"/>
              <a:t>I wondered what kinds of mapping standards and resources were available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266cbbdc5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266cbbdc5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1f319329949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1f319329949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Old notes: There are more, of course, but with limited time to explore semantic mapping I focused my efforts on these few and just dip my toe in. Other more generic ontologies came to mind (DC, FRBRoo, FOAF), but some of the above ontologies are sometimes already aligned (EDM for example) or reuse elements from these namespaces. So I decided to focus on these cultural heritage oriented ontologies. In the case of MeMO and IMAGO, both focus on manuscripts specifically, while EDM is a data aggregation model (much like DS) and CIDOC-CRM is a somewhat generic model that models temporality.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66cbbdc539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266cbbdc539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Broader, also has a more detailed class hierarchy/taxonomy, so contains a lot of part-whole and subsumption relationships. Since these are part of the semantics of the model, I tried to map DS terms to their most specific corollary in the CRM model, since these classes would inherit any logical implications and deductions based on their location in the hierarchy</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2b31bcaa6bc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2b31bcaa6bc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Introduce self</a:t>
            </a:r>
            <a:endParaRPr/>
          </a:p>
          <a:p>
            <a:pPr indent="0" lvl="0" marL="0" rtl="0" algn="l">
              <a:spcBef>
                <a:spcPts val="0"/>
              </a:spcBef>
              <a:spcAft>
                <a:spcPts val="0"/>
              </a:spcAft>
              <a:buNone/>
            </a:pPr>
            <a:r>
              <a:rPr lang="en"/>
              <a:t>What is LEADING? LIS (Library and Information Science) Education And Data science Integrated Network Group</a:t>
            </a:r>
            <a:endParaRPr/>
          </a:p>
          <a:p>
            <a:pPr indent="0" lvl="0" marL="0" rtl="0" algn="l">
              <a:spcBef>
                <a:spcPts val="0"/>
              </a:spcBef>
              <a:spcAft>
                <a:spcPts val="0"/>
              </a:spcAft>
              <a:buNone/>
            </a:pPr>
            <a:r>
              <a:rPr lang="en"/>
              <a:t>My work was made possible by the guidance of L.P., Lynn, and Doug, who advised me, encouraged me, and connected me with resources throughout this project. Special thanks to L.P., who is a SPARQL master and former LEADING fellow himself. Thanks to my co-fellow, Mace, who took an entirely different approach to the DS data and enriched my fellowship experience.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f319329949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1f319329949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66cbbdc539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266cbbdc539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f31932994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f31932994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1f319329949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1f31932994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Primer specifically states that this class is for “real” objects, so yes.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66cbbdc539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66cbbdc539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000" u="sng">
                <a:solidFill>
                  <a:srgbClr val="1C3AA9"/>
                </a:solidFill>
                <a:latin typeface="Crimson Text"/>
                <a:ea typeface="Crimson Text"/>
                <a:cs typeface="Crimson Text"/>
                <a:sym typeface="Crimson Text"/>
                <a:hlinkClick r:id="rId2">
                  <a:extLst>
                    <a:ext uri="{A12FA001-AC4F-418D-AE19-62706E023703}">
                      <ahyp:hlinkClr val="tx"/>
                    </a:ext>
                  </a:extLst>
                </a:hlinkClick>
              </a:rPr>
              <a:t>https://github.com/JadeMaurice/LEADING-Digital-Scriptorium/blob/main/DS_EDM_OntologyMapping.tsv</a:t>
            </a:r>
            <a:endParaRPr sz="1000">
              <a:solidFill>
                <a:srgbClr val="666666"/>
              </a:solidFill>
              <a:latin typeface="Crimson Text"/>
              <a:ea typeface="Crimson Text"/>
              <a:cs typeface="Crimson Text"/>
              <a:sym typeface="Crimson Text"/>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66cbbdc53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266cbbdc53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Model focused on intertextuality, annotation, and literary production.</a:t>
            </a:r>
            <a:endParaRPr/>
          </a:p>
          <a:p>
            <a:pPr indent="0" lvl="0" marL="0" rtl="0" algn="l">
              <a:spcBef>
                <a:spcPts val="0"/>
              </a:spcBef>
              <a:spcAft>
                <a:spcPts val="0"/>
              </a:spcAft>
              <a:buNone/>
            </a:pPr>
            <a:r>
              <a:rPr lang="en"/>
              <a:t>LODE page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1f319329949_0_1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1f319329949_0_1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66cbbdc53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266cbbdc53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“Imago Mundi”</a:t>
            </a:r>
            <a:endParaRPr/>
          </a:p>
          <a:p>
            <a:pPr indent="0" lvl="0" marL="0" rtl="0" algn="l">
              <a:spcBef>
                <a:spcPts val="0"/>
              </a:spcBef>
              <a:spcAft>
                <a:spcPts val="0"/>
              </a:spcAft>
              <a:buNone/>
            </a:pPr>
            <a:r>
              <a:rPr lang="en"/>
              <a:t>Latin geographical works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f319329949_0_1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f319329949_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1f319329949_0_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1f319329949_0_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Old notes: There are more, of course, but with limited time to explore semantic mapping I focused my efforts on these few and just dip my toe in. Other more generic ontologies came to mind (DC, FRBRoo, FOAF), but some of the above ontologies are sometimes already aligned (EDM for example) or reuse elements from these namespaces. So I decided to focus on these cultural heritage oriented ontologies. In the case of MeMO and IMAGO, both focus on manuscripts specifically, while EDM is a data aggregation model (much like DS) and CIDOC-CRM is a somewhat generic model that models temporality.</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2b31bcaa6bc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2b31bcaa6bc_0_4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can you expect to get out of this presentation? First, I want to talk about Digital Scriptorium’s redevelopment as a linked open data union catalog, and give important background on modeling considerations and the chosen hosting platform, Wikibase. Then I want to give a quick rundown of the WDQS, a SPARQL endpoint that allows you to query against DS/Wikidata, and how working with queries led me back to the data model.</a:t>
            </a:r>
            <a:endParaRPr/>
          </a:p>
          <a:p>
            <a:pPr indent="0" lvl="0" marL="0" rtl="0" algn="l">
              <a:spcBef>
                <a:spcPts val="0"/>
              </a:spcBef>
              <a:spcAft>
                <a:spcPts val="0"/>
              </a:spcAft>
              <a:buNone/>
            </a:pPr>
            <a:r>
              <a:rPr lang="en"/>
              <a:t>In the second half of the presentation I’ll be talking about my adventures with “semantic” mapping and ontology alignment - the purpose of which is to support even broader data integration and querying across datasets. During this portion there will be a lot of technical jargon, but I’m hoping that between explicitly defining my terms and context clues you should be able to follow the work.</a:t>
            </a:r>
            <a:endParaRPr/>
          </a:p>
          <a:p>
            <a:pPr indent="0" lvl="0" marL="0" rtl="0" algn="l">
              <a:spcBef>
                <a:spcPts val="0"/>
              </a:spcBef>
              <a:spcAft>
                <a:spcPts val="0"/>
              </a:spcAft>
              <a:buNone/>
            </a:pPr>
            <a:r>
              <a:rPr lang="en"/>
              <a:t>Finally I’ll talk about my final takeaways as well as what was out-of-scope for my project but may be worth researching in the future.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b31bcaa6bc_0_5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2b31bcaa6bc_0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8ef309a07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8" name="Google Shape;358;g28ef309a07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2b31bcaa6bc_0_4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2b31bcaa6bc_0_4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https://search.digital-scriptorium.org/</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b31bcaa6bc_0_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b31bcaa6bc_0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2b31bcaa6bc_0_4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2b31bcaa6bc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be73393dc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be73393dc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b31bcaa6bc_0_5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b31bcaa6bc_0_5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if we had documentation that captured these modeling relationships that also indexed every property and entity to its identifier (P or QID), their definitions, and usage constraints?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b31bcaa6bc_0_4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b31bcaa6bc_0_4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 know this page looks busy, but I have a few zoomed-in insets to aid in readability, breadcrumbing navigation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p11"/>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p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p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41.png"/><Relationship Id="rId4" Type="http://schemas.openxmlformats.org/officeDocument/2006/relationships/image" Target="../media/image14.png"/><Relationship Id="rId5"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www.youtube.com/watch?v=VJHKcq_GuxY" TargetMode="Externa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mapping-commons.github.io/sssom/tutoria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6.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4.png"/><Relationship Id="rId4" Type="http://schemas.openxmlformats.org/officeDocument/2006/relationships/image" Target="../media/image17.png"/><Relationship Id="rId5"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6.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irnerio-opendata.github.io/memo/current/memo.html" TargetMode="External"/><Relationship Id="rId4" Type="http://schemas.openxmlformats.org/officeDocument/2006/relationships/image" Target="../media/image29.png"/><Relationship Id="rId5"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6.pn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2.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hyperlink" Target="https://imagoarchive.it/documentation/doc/index-en.html" TargetMode="External"/><Relationship Id="rId4" Type="http://schemas.openxmlformats.org/officeDocument/2006/relationships/hyperlink" Target="https://irnerio-opendata.github.io/memo/current/memo.html" TargetMode="External"/><Relationship Id="rId5" Type="http://schemas.openxmlformats.org/officeDocument/2006/relationships/hyperlink" Target="https://www.cidoc-crm.org/sites/default/files/cidoc_crm_version_7.1.3.pdf" TargetMode="External"/><Relationship Id="rId6" Type="http://schemas.openxmlformats.org/officeDocument/2006/relationships/hyperlink" Target="https://pro.europeana.eu/files/Europeana_Professional/Share_your_data/Technical_requirements/EDM_Documentation//EDM_Definition_v5.2.8_102017.pdf" TargetMode="External"/><Relationship Id="rId7" Type="http://schemas.openxmlformats.org/officeDocument/2006/relationships/hyperlink" Target="https://mapping-commons.github.io/sssom/tutoria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mailto:jss3838@vt.edu" TargetMode="External"/><Relationship Id="rId4" Type="http://schemas.openxmlformats.org/officeDocument/2006/relationships/hyperlink" Target="mailto:snellingjade@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catalog.digital-scriptorium.org/wiki/Main_Page" TargetMode="External"/><Relationship Id="rId4" Type="http://schemas.openxmlformats.org/officeDocument/2006/relationships/image" Target="../media/image7.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search.digital-scriptorium.org/catalog/DS128" TargetMode="External"/><Relationship Id="rId4" Type="http://schemas.openxmlformats.org/officeDocument/2006/relationships/image" Target="../media/image42.png"/><Relationship Id="rId5" Type="http://schemas.openxmlformats.org/officeDocument/2006/relationships/image" Target="../media/image12.png"/><Relationship Id="rId6"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4.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10.png"/><Relationship Id="rId6" Type="http://schemas.openxmlformats.org/officeDocument/2006/relationships/image" Target="../media/image23.png"/><Relationship Id="rId7"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3"/>
          <p:cNvSpPr txBox="1"/>
          <p:nvPr>
            <p:ph type="ctrTitle"/>
          </p:nvPr>
        </p:nvSpPr>
        <p:spPr>
          <a:xfrm>
            <a:off x="311700" y="922325"/>
            <a:ext cx="8520600" cy="13461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Data Incognita:</a:t>
            </a:r>
            <a:endParaRPr/>
          </a:p>
          <a:p>
            <a:pPr indent="0" lvl="0" marL="0" rtl="0" algn="ctr">
              <a:spcBef>
                <a:spcPts val="0"/>
              </a:spcBef>
              <a:spcAft>
                <a:spcPts val="0"/>
              </a:spcAft>
              <a:buNone/>
            </a:pPr>
            <a:r>
              <a:rPr lang="en" sz="2188"/>
              <a:t>Digital Scriptorium in a Semantic Web Context</a:t>
            </a:r>
            <a:endParaRPr sz="2188"/>
          </a:p>
        </p:txBody>
      </p:sp>
      <p:sp>
        <p:nvSpPr>
          <p:cNvPr id="57" name="Google Shape;57;p13"/>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Crimson Text"/>
                <a:ea typeface="Crimson Text"/>
                <a:cs typeface="Crimson Text"/>
                <a:sym typeface="Crimson Text"/>
              </a:rPr>
              <a:t>March 8, 2024</a:t>
            </a:r>
            <a:endParaRPr>
              <a:latin typeface="Crimson Text"/>
              <a:ea typeface="Crimson Text"/>
              <a:cs typeface="Crimson Text"/>
              <a:sym typeface="Crimson Text"/>
            </a:endParaRPr>
          </a:p>
        </p:txBody>
      </p:sp>
      <p:pic>
        <p:nvPicPr>
          <p:cNvPr id="58" name="Google Shape;58;p13"/>
          <p:cNvPicPr preferRelativeResize="0"/>
          <p:nvPr/>
        </p:nvPicPr>
        <p:blipFill>
          <a:blip r:embed="rId3">
            <a:alphaModFix/>
          </a:blip>
          <a:stretch>
            <a:fillRect/>
          </a:stretch>
        </p:blipFill>
        <p:spPr>
          <a:xfrm>
            <a:off x="2899425" y="3749200"/>
            <a:ext cx="3345151" cy="882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2"/>
          <p:cNvSpPr txBox="1"/>
          <p:nvPr>
            <p:ph type="title"/>
          </p:nvPr>
        </p:nvSpPr>
        <p:spPr>
          <a:xfrm>
            <a:off x="311700" y="428950"/>
            <a:ext cx="2808000" cy="755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600"/>
              <a:t>Tabular Model:</a:t>
            </a:r>
            <a:endParaRPr sz="2600"/>
          </a:p>
          <a:p>
            <a:pPr indent="0" lvl="0" marL="0" rtl="0" algn="l">
              <a:spcBef>
                <a:spcPts val="0"/>
              </a:spcBef>
              <a:spcAft>
                <a:spcPts val="0"/>
              </a:spcAft>
              <a:buNone/>
            </a:pPr>
            <a:r>
              <a:rPr lang="en" sz="2600"/>
              <a:t>Entities </a:t>
            </a:r>
            <a:endParaRPr sz="2600"/>
          </a:p>
        </p:txBody>
      </p:sp>
      <p:pic>
        <p:nvPicPr>
          <p:cNvPr id="143" name="Google Shape;143;p22"/>
          <p:cNvPicPr preferRelativeResize="0"/>
          <p:nvPr/>
        </p:nvPicPr>
        <p:blipFill>
          <a:blip r:embed="rId3">
            <a:alphaModFix/>
          </a:blip>
          <a:stretch>
            <a:fillRect/>
          </a:stretch>
        </p:blipFill>
        <p:spPr>
          <a:xfrm>
            <a:off x="424750" y="2715126"/>
            <a:ext cx="7835177" cy="2199825"/>
          </a:xfrm>
          <a:prstGeom prst="rect">
            <a:avLst/>
          </a:prstGeom>
          <a:noFill/>
          <a:ln cap="flat" cmpd="sng" w="19050">
            <a:solidFill>
              <a:schemeClr val="dk1"/>
            </a:solidFill>
            <a:prstDash val="solid"/>
            <a:round/>
            <a:headEnd len="sm" w="sm" type="none"/>
            <a:tailEnd len="sm" w="sm" type="none"/>
          </a:ln>
        </p:spPr>
      </p:pic>
      <p:pic>
        <p:nvPicPr>
          <p:cNvPr id="144" name="Google Shape;144;p22"/>
          <p:cNvPicPr preferRelativeResize="0"/>
          <p:nvPr/>
        </p:nvPicPr>
        <p:blipFill>
          <a:blip r:embed="rId4">
            <a:alphaModFix/>
          </a:blip>
          <a:stretch>
            <a:fillRect/>
          </a:stretch>
        </p:blipFill>
        <p:spPr>
          <a:xfrm>
            <a:off x="3261175" y="428950"/>
            <a:ext cx="5719499" cy="2409843"/>
          </a:xfrm>
          <a:prstGeom prst="rect">
            <a:avLst/>
          </a:prstGeom>
          <a:noFill/>
          <a:ln cap="flat" cmpd="sng" w="19050">
            <a:solidFill>
              <a:schemeClr val="dk1"/>
            </a:solidFill>
            <a:prstDash val="solid"/>
            <a:round/>
            <a:headEnd len="sm" w="sm" type="none"/>
            <a:tailEnd len="sm" w="sm" type="none"/>
          </a:ln>
        </p:spPr>
      </p:pic>
      <p:sp>
        <p:nvSpPr>
          <p:cNvPr id="145" name="Google Shape;145;p22"/>
          <p:cNvSpPr txBox="1"/>
          <p:nvPr/>
        </p:nvSpPr>
        <p:spPr>
          <a:xfrm>
            <a:off x="603175" y="2833475"/>
            <a:ext cx="1976700" cy="7098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cxnSp>
        <p:nvCxnSpPr>
          <p:cNvPr id="146" name="Google Shape;146;p22"/>
          <p:cNvCxnSpPr>
            <a:stCxn id="145" idx="0"/>
            <a:endCxn id="144" idx="1"/>
          </p:cNvCxnSpPr>
          <p:nvPr/>
        </p:nvCxnSpPr>
        <p:spPr>
          <a:xfrm flipH="1" rot="10800000">
            <a:off x="1591525" y="1633775"/>
            <a:ext cx="1669800" cy="1199700"/>
          </a:xfrm>
          <a:prstGeom prst="straightConnector1">
            <a:avLst/>
          </a:prstGeom>
          <a:noFill/>
          <a:ln cap="flat" cmpd="sng" w="19050">
            <a:solidFill>
              <a:schemeClr val="dk1"/>
            </a:solidFill>
            <a:prstDash val="solid"/>
            <a:round/>
            <a:headEnd len="med" w="med"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3"/>
          <p:cNvSpPr txBox="1"/>
          <p:nvPr>
            <p:ph type="title"/>
          </p:nvPr>
        </p:nvSpPr>
        <p:spPr>
          <a:xfrm>
            <a:off x="311700" y="631800"/>
            <a:ext cx="2808000" cy="75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2600"/>
              <a:t>Tabular Model: </a:t>
            </a:r>
            <a:endParaRPr sz="2600"/>
          </a:p>
          <a:p>
            <a:pPr indent="0" lvl="0" marL="0" rtl="0" algn="l">
              <a:spcBef>
                <a:spcPts val="0"/>
              </a:spcBef>
              <a:spcAft>
                <a:spcPts val="0"/>
              </a:spcAft>
              <a:buNone/>
            </a:pPr>
            <a:r>
              <a:rPr lang="en" sz="2600"/>
              <a:t>Properties</a:t>
            </a:r>
            <a:endParaRPr sz="2600"/>
          </a:p>
        </p:txBody>
      </p:sp>
      <p:pic>
        <p:nvPicPr>
          <p:cNvPr id="152" name="Google Shape;152;p23"/>
          <p:cNvPicPr preferRelativeResize="0"/>
          <p:nvPr/>
        </p:nvPicPr>
        <p:blipFill>
          <a:blip r:embed="rId3">
            <a:alphaModFix/>
          </a:blip>
          <a:stretch>
            <a:fillRect/>
          </a:stretch>
        </p:blipFill>
        <p:spPr>
          <a:xfrm>
            <a:off x="152400" y="1572344"/>
            <a:ext cx="8686802" cy="3418756"/>
          </a:xfrm>
          <a:prstGeom prst="rect">
            <a:avLst/>
          </a:prstGeom>
          <a:noFill/>
          <a:ln cap="flat" cmpd="sng" w="19050">
            <a:solidFill>
              <a:schemeClr val="dk1"/>
            </a:solidFill>
            <a:prstDash val="solid"/>
            <a:round/>
            <a:headEnd len="sm" w="sm" type="none"/>
            <a:tailEnd len="sm" w="sm" type="none"/>
          </a:ln>
        </p:spPr>
      </p:pic>
      <p:pic>
        <p:nvPicPr>
          <p:cNvPr id="153" name="Google Shape;153;p23"/>
          <p:cNvPicPr preferRelativeResize="0"/>
          <p:nvPr/>
        </p:nvPicPr>
        <p:blipFill>
          <a:blip r:embed="rId4">
            <a:alphaModFix/>
          </a:blip>
          <a:stretch>
            <a:fillRect/>
          </a:stretch>
        </p:blipFill>
        <p:spPr>
          <a:xfrm>
            <a:off x="3180400" y="329300"/>
            <a:ext cx="5811699" cy="2295225"/>
          </a:xfrm>
          <a:prstGeom prst="rect">
            <a:avLst/>
          </a:prstGeom>
          <a:noFill/>
          <a:ln cap="flat" cmpd="sng" w="19050">
            <a:solidFill>
              <a:schemeClr val="dk1"/>
            </a:solidFill>
            <a:prstDash val="solid"/>
            <a:round/>
            <a:headEnd len="sm" w="sm" type="none"/>
            <a:tailEnd len="sm" w="sm" type="none"/>
          </a:ln>
        </p:spPr>
      </p:pic>
      <p:sp>
        <p:nvSpPr>
          <p:cNvPr id="154" name="Google Shape;154;p23"/>
          <p:cNvSpPr txBox="1"/>
          <p:nvPr/>
        </p:nvSpPr>
        <p:spPr>
          <a:xfrm>
            <a:off x="210025" y="1599475"/>
            <a:ext cx="2620800" cy="1386900"/>
          </a:xfrm>
          <a:prstGeom prst="rect">
            <a:avLst/>
          </a:prstGeom>
          <a:noFill/>
          <a:ln cap="flat" cmpd="sng" w="19050">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cxnSp>
        <p:nvCxnSpPr>
          <p:cNvPr id="155" name="Google Shape;155;p23"/>
          <p:cNvCxnSpPr>
            <a:stCxn id="154" idx="3"/>
            <a:endCxn id="153" idx="1"/>
          </p:cNvCxnSpPr>
          <p:nvPr/>
        </p:nvCxnSpPr>
        <p:spPr>
          <a:xfrm flipH="1" rot="10800000">
            <a:off x="2830825" y="1476925"/>
            <a:ext cx="349500" cy="816000"/>
          </a:xfrm>
          <a:prstGeom prst="straightConnector1">
            <a:avLst/>
          </a:prstGeom>
          <a:noFill/>
          <a:ln cap="flat" cmpd="sng" w="19050">
            <a:solidFill>
              <a:schemeClr val="dk1"/>
            </a:solidFill>
            <a:prstDash val="solid"/>
            <a:round/>
            <a:headEnd len="med" w="med"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4"/>
          <p:cNvSpPr txBox="1"/>
          <p:nvPr>
            <p:ph type="title"/>
          </p:nvPr>
        </p:nvSpPr>
        <p:spPr>
          <a:xfrm>
            <a:off x="311700" y="298575"/>
            <a:ext cx="38211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2600"/>
              <a:t>Denotative meaning</a:t>
            </a:r>
            <a:endParaRPr sz="2600"/>
          </a:p>
        </p:txBody>
      </p:sp>
      <p:sp>
        <p:nvSpPr>
          <p:cNvPr id="161" name="Google Shape;161;p24"/>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62" name="Google Shape;162;p24"/>
          <p:cNvPicPr preferRelativeResize="0"/>
          <p:nvPr/>
        </p:nvPicPr>
        <p:blipFill>
          <a:blip r:embed="rId3">
            <a:alphaModFix/>
          </a:blip>
          <a:stretch>
            <a:fillRect/>
          </a:stretch>
        </p:blipFill>
        <p:spPr>
          <a:xfrm>
            <a:off x="311700" y="1558600"/>
            <a:ext cx="5719500" cy="2633484"/>
          </a:xfrm>
          <a:prstGeom prst="rect">
            <a:avLst/>
          </a:prstGeom>
          <a:noFill/>
          <a:ln cap="flat" cmpd="sng" w="19050">
            <a:solidFill>
              <a:schemeClr val="dk1"/>
            </a:solidFill>
            <a:prstDash val="solid"/>
            <a:round/>
            <a:headEnd len="sm" w="sm" type="none"/>
            <a:tailEnd len="sm" w="sm" type="none"/>
          </a:ln>
        </p:spPr>
      </p:pic>
      <p:pic>
        <p:nvPicPr>
          <p:cNvPr id="163" name="Google Shape;163;p24"/>
          <p:cNvPicPr preferRelativeResize="0"/>
          <p:nvPr/>
        </p:nvPicPr>
        <p:blipFill>
          <a:blip r:embed="rId4">
            <a:alphaModFix/>
          </a:blip>
          <a:stretch>
            <a:fillRect/>
          </a:stretch>
        </p:blipFill>
        <p:spPr>
          <a:xfrm>
            <a:off x="3622175" y="1490875"/>
            <a:ext cx="4987500" cy="993600"/>
          </a:xfrm>
          <a:prstGeom prst="rect">
            <a:avLst/>
          </a:prstGeom>
          <a:noFill/>
          <a:ln cap="flat" cmpd="sng" w="19050">
            <a:solidFill>
              <a:schemeClr val="dk1"/>
            </a:solidFill>
            <a:prstDash val="solid"/>
            <a:round/>
            <a:headEnd len="sm" w="sm" type="none"/>
            <a:tailEnd len="sm" w="sm" type="none"/>
          </a:ln>
        </p:spPr>
      </p:pic>
      <p:pic>
        <p:nvPicPr>
          <p:cNvPr id="164" name="Google Shape;164;p24"/>
          <p:cNvPicPr preferRelativeResize="0"/>
          <p:nvPr/>
        </p:nvPicPr>
        <p:blipFill>
          <a:blip r:embed="rId5">
            <a:alphaModFix/>
          </a:blip>
          <a:stretch>
            <a:fillRect/>
          </a:stretch>
        </p:blipFill>
        <p:spPr>
          <a:xfrm>
            <a:off x="0" y="3374615"/>
            <a:ext cx="9144000" cy="1194269"/>
          </a:xfrm>
          <a:prstGeom prst="rect">
            <a:avLst/>
          </a:prstGeom>
          <a:noFill/>
          <a:ln cap="flat" cmpd="sng" w="19050">
            <a:solidFill>
              <a:schemeClr val="dk1"/>
            </a:solidFill>
            <a:prstDash val="solid"/>
            <a:round/>
            <a:headEnd len="sm" w="sm" type="none"/>
            <a:tailEnd len="sm" w="sm" type="none"/>
          </a:ln>
        </p:spPr>
      </p:pic>
      <p:cxnSp>
        <p:nvCxnSpPr>
          <p:cNvPr id="165" name="Google Shape;165;p24"/>
          <p:cNvCxnSpPr/>
          <p:nvPr/>
        </p:nvCxnSpPr>
        <p:spPr>
          <a:xfrm flipH="1" rot="10800000">
            <a:off x="3509650" y="1991850"/>
            <a:ext cx="463800" cy="854700"/>
          </a:xfrm>
          <a:prstGeom prst="straightConnector1">
            <a:avLst/>
          </a:prstGeom>
          <a:noFill/>
          <a:ln cap="flat" cmpd="sng" w="38100">
            <a:solidFill>
              <a:schemeClr val="dk1"/>
            </a:solidFill>
            <a:prstDash val="solid"/>
            <a:round/>
            <a:headEnd len="med" w="med" type="none"/>
            <a:tailEnd len="med" w="med" type="triangle"/>
          </a:ln>
        </p:spPr>
      </p:cxnSp>
      <p:cxnSp>
        <p:nvCxnSpPr>
          <p:cNvPr id="166" name="Google Shape;166;p24"/>
          <p:cNvCxnSpPr/>
          <p:nvPr/>
        </p:nvCxnSpPr>
        <p:spPr>
          <a:xfrm flipH="1">
            <a:off x="3755900" y="1951625"/>
            <a:ext cx="1362000" cy="1851000"/>
          </a:xfrm>
          <a:prstGeom prst="straightConnector1">
            <a:avLst/>
          </a:prstGeom>
          <a:noFill/>
          <a:ln cap="flat" cmpd="sng" w="76200">
            <a:solidFill>
              <a:schemeClr val="dk1"/>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5"/>
          <p:cNvSpPr txBox="1"/>
          <p:nvPr>
            <p:ph type="title"/>
          </p:nvPr>
        </p:nvSpPr>
        <p:spPr>
          <a:xfrm>
            <a:off x="340675" y="308750"/>
            <a:ext cx="4835100" cy="871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2600"/>
              <a:t>Structural meaning and usage constraints</a:t>
            </a:r>
            <a:endParaRPr sz="2600"/>
          </a:p>
        </p:txBody>
      </p:sp>
      <p:pic>
        <p:nvPicPr>
          <p:cNvPr id="172" name="Google Shape;172;p25"/>
          <p:cNvPicPr preferRelativeResize="0"/>
          <p:nvPr/>
        </p:nvPicPr>
        <p:blipFill>
          <a:blip r:embed="rId3">
            <a:alphaModFix/>
          </a:blip>
          <a:stretch>
            <a:fillRect/>
          </a:stretch>
        </p:blipFill>
        <p:spPr>
          <a:xfrm>
            <a:off x="6285775" y="637663"/>
            <a:ext cx="1725125" cy="3868174"/>
          </a:xfrm>
          <a:prstGeom prst="rect">
            <a:avLst/>
          </a:prstGeom>
          <a:noFill/>
          <a:ln cap="flat" cmpd="sng" w="19050">
            <a:solidFill>
              <a:schemeClr val="dk1"/>
            </a:solidFill>
            <a:prstDash val="solid"/>
            <a:round/>
            <a:headEnd len="sm" w="sm" type="none"/>
            <a:tailEnd len="sm" w="sm" type="none"/>
          </a:ln>
        </p:spPr>
      </p:pic>
      <p:pic>
        <p:nvPicPr>
          <p:cNvPr id="173" name="Google Shape;173;p25"/>
          <p:cNvPicPr preferRelativeResize="0"/>
          <p:nvPr/>
        </p:nvPicPr>
        <p:blipFill>
          <a:blip r:embed="rId4">
            <a:alphaModFix/>
          </a:blip>
          <a:stretch>
            <a:fillRect/>
          </a:stretch>
        </p:blipFill>
        <p:spPr>
          <a:xfrm>
            <a:off x="128175" y="1624300"/>
            <a:ext cx="5719124" cy="2117175"/>
          </a:xfrm>
          <a:prstGeom prst="rect">
            <a:avLst/>
          </a:prstGeom>
          <a:noFill/>
          <a:ln cap="flat" cmpd="sng" w="19050">
            <a:solidFill>
              <a:schemeClr val="dk1"/>
            </a:solidFill>
            <a:prstDash val="solid"/>
            <a:round/>
            <a:headEnd len="sm" w="sm" type="none"/>
            <a:tailEnd len="sm" w="sm" type="none"/>
          </a:ln>
        </p:spPr>
      </p:pic>
      <p:cxnSp>
        <p:nvCxnSpPr>
          <p:cNvPr id="174" name="Google Shape;174;p25"/>
          <p:cNvCxnSpPr/>
          <p:nvPr/>
        </p:nvCxnSpPr>
        <p:spPr>
          <a:xfrm flipH="1">
            <a:off x="3437300" y="1064450"/>
            <a:ext cx="3100500" cy="1188000"/>
          </a:xfrm>
          <a:prstGeom prst="straightConnector1">
            <a:avLst/>
          </a:prstGeom>
          <a:noFill/>
          <a:ln cap="flat" cmpd="sng" w="38100">
            <a:solidFill>
              <a:schemeClr val="dk1"/>
            </a:solidFill>
            <a:prstDash val="solid"/>
            <a:round/>
            <a:headEnd len="med" w="med" type="none"/>
            <a:tailEnd len="med" w="med" type="triangle"/>
          </a:ln>
        </p:spPr>
      </p:cxn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6"/>
          <p:cNvSpPr txBox="1"/>
          <p:nvPr>
            <p:ph type="title"/>
          </p:nvPr>
        </p:nvSpPr>
        <p:spPr>
          <a:xfrm>
            <a:off x="311700" y="2480550"/>
            <a:ext cx="8114400" cy="2445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What happens if we map entities to other models?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Models in conversation</a:t>
            </a:r>
            <a:endParaRPr/>
          </a:p>
        </p:txBody>
      </p:sp>
      <p:sp>
        <p:nvSpPr>
          <p:cNvPr id="185" name="Google Shape;185;p27"/>
          <p:cNvSpPr/>
          <p:nvPr/>
        </p:nvSpPr>
        <p:spPr>
          <a:xfrm>
            <a:off x="3562600" y="2221925"/>
            <a:ext cx="1976700" cy="12123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186" name="Google Shape;186;p27"/>
          <p:cNvSpPr txBox="1"/>
          <p:nvPr/>
        </p:nvSpPr>
        <p:spPr>
          <a:xfrm>
            <a:off x="3786550" y="2353025"/>
            <a:ext cx="1528800" cy="95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Crimson Text"/>
                <a:ea typeface="Crimson Text"/>
                <a:cs typeface="Crimson Text"/>
                <a:sym typeface="Crimson Text"/>
              </a:rPr>
              <a:t>Digital Scriptorium Model</a:t>
            </a:r>
            <a:endParaRPr sz="1800">
              <a:solidFill>
                <a:schemeClr val="dk2"/>
              </a:solidFill>
              <a:latin typeface="Crimson Text"/>
              <a:ea typeface="Crimson Text"/>
              <a:cs typeface="Crimson Text"/>
              <a:sym typeface="Crimson Text"/>
            </a:endParaRPr>
          </a:p>
        </p:txBody>
      </p:sp>
      <p:sp>
        <p:nvSpPr>
          <p:cNvPr id="187" name="Google Shape;187;p27"/>
          <p:cNvSpPr/>
          <p:nvPr/>
        </p:nvSpPr>
        <p:spPr>
          <a:xfrm>
            <a:off x="745125" y="1512100"/>
            <a:ext cx="1725300" cy="9501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188" name="Google Shape;188;p27"/>
          <p:cNvSpPr/>
          <p:nvPr/>
        </p:nvSpPr>
        <p:spPr>
          <a:xfrm>
            <a:off x="695925" y="3248450"/>
            <a:ext cx="1829100" cy="9501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189" name="Google Shape;189;p27"/>
          <p:cNvSpPr/>
          <p:nvPr/>
        </p:nvSpPr>
        <p:spPr>
          <a:xfrm>
            <a:off x="6631475" y="1512100"/>
            <a:ext cx="1725300" cy="9501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190" name="Google Shape;190;p27"/>
          <p:cNvSpPr/>
          <p:nvPr/>
        </p:nvSpPr>
        <p:spPr>
          <a:xfrm>
            <a:off x="6631475" y="3248450"/>
            <a:ext cx="1725300" cy="9501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cxnSp>
        <p:nvCxnSpPr>
          <p:cNvPr id="191" name="Google Shape;191;p27"/>
          <p:cNvCxnSpPr/>
          <p:nvPr/>
        </p:nvCxnSpPr>
        <p:spPr>
          <a:xfrm rot="10800000">
            <a:off x="2219200" y="2317150"/>
            <a:ext cx="1343400" cy="453300"/>
          </a:xfrm>
          <a:prstGeom prst="straightConnector1">
            <a:avLst/>
          </a:prstGeom>
          <a:noFill/>
          <a:ln cap="flat" cmpd="sng" w="19050">
            <a:solidFill>
              <a:schemeClr val="dk1"/>
            </a:solidFill>
            <a:prstDash val="solid"/>
            <a:round/>
            <a:headEnd len="med" w="med" type="none"/>
            <a:tailEnd len="med" w="med" type="triangle"/>
          </a:ln>
        </p:spPr>
      </p:cxnSp>
      <p:cxnSp>
        <p:nvCxnSpPr>
          <p:cNvPr id="192" name="Google Shape;192;p27"/>
          <p:cNvCxnSpPr>
            <a:stCxn id="185" idx="2"/>
            <a:endCxn id="188" idx="7"/>
          </p:cNvCxnSpPr>
          <p:nvPr/>
        </p:nvCxnSpPr>
        <p:spPr>
          <a:xfrm flipH="1">
            <a:off x="2257300" y="2828075"/>
            <a:ext cx="1305300" cy="559500"/>
          </a:xfrm>
          <a:prstGeom prst="straightConnector1">
            <a:avLst/>
          </a:prstGeom>
          <a:noFill/>
          <a:ln cap="flat" cmpd="sng" w="19050">
            <a:solidFill>
              <a:schemeClr val="dk1"/>
            </a:solidFill>
            <a:prstDash val="solid"/>
            <a:round/>
            <a:headEnd len="med" w="med" type="none"/>
            <a:tailEnd len="med" w="med" type="triangle"/>
          </a:ln>
        </p:spPr>
      </p:cxnSp>
      <p:cxnSp>
        <p:nvCxnSpPr>
          <p:cNvPr id="193" name="Google Shape;193;p27"/>
          <p:cNvCxnSpPr/>
          <p:nvPr/>
        </p:nvCxnSpPr>
        <p:spPr>
          <a:xfrm flipH="1" rot="10800000">
            <a:off x="5539300" y="2326775"/>
            <a:ext cx="1359900" cy="501300"/>
          </a:xfrm>
          <a:prstGeom prst="straightConnector1">
            <a:avLst/>
          </a:prstGeom>
          <a:noFill/>
          <a:ln cap="flat" cmpd="sng" w="19050">
            <a:solidFill>
              <a:schemeClr val="dk1"/>
            </a:solidFill>
            <a:prstDash val="solid"/>
            <a:round/>
            <a:headEnd len="med" w="med" type="none"/>
            <a:tailEnd len="med" w="med" type="triangle"/>
          </a:ln>
        </p:spPr>
      </p:cxnSp>
      <p:cxnSp>
        <p:nvCxnSpPr>
          <p:cNvPr id="194" name="Google Shape;194;p27"/>
          <p:cNvCxnSpPr>
            <a:stCxn id="185" idx="6"/>
            <a:endCxn id="190" idx="1"/>
          </p:cNvCxnSpPr>
          <p:nvPr/>
        </p:nvCxnSpPr>
        <p:spPr>
          <a:xfrm>
            <a:off x="5539300" y="2828075"/>
            <a:ext cx="1344900" cy="559500"/>
          </a:xfrm>
          <a:prstGeom prst="straightConnector1">
            <a:avLst/>
          </a:prstGeom>
          <a:noFill/>
          <a:ln cap="flat" cmpd="sng" w="19050">
            <a:solidFill>
              <a:schemeClr val="dk1"/>
            </a:solidFill>
            <a:prstDash val="solid"/>
            <a:round/>
            <a:headEnd len="med" w="med" type="none"/>
            <a:tailEnd len="med" w="med" type="triangle"/>
          </a:ln>
        </p:spPr>
      </p:cxnSp>
      <p:sp>
        <p:nvSpPr>
          <p:cNvPr id="195" name="Google Shape;195;p27"/>
          <p:cNvSpPr txBox="1"/>
          <p:nvPr/>
        </p:nvSpPr>
        <p:spPr>
          <a:xfrm>
            <a:off x="1029075" y="1686825"/>
            <a:ext cx="12015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Crimson Text"/>
                <a:ea typeface="Crimson Text"/>
                <a:cs typeface="Crimson Text"/>
                <a:sym typeface="Crimson Text"/>
              </a:rPr>
              <a:t>MeMO</a:t>
            </a:r>
            <a:endParaRPr sz="1800">
              <a:solidFill>
                <a:schemeClr val="dk2"/>
              </a:solidFill>
              <a:latin typeface="Crimson Text"/>
              <a:ea typeface="Crimson Text"/>
              <a:cs typeface="Crimson Text"/>
              <a:sym typeface="Crimson Text"/>
            </a:endParaRPr>
          </a:p>
        </p:txBody>
      </p:sp>
      <p:sp>
        <p:nvSpPr>
          <p:cNvPr id="196" name="Google Shape;196;p27"/>
          <p:cNvSpPr txBox="1"/>
          <p:nvPr/>
        </p:nvSpPr>
        <p:spPr>
          <a:xfrm>
            <a:off x="1009725" y="3437150"/>
            <a:ext cx="12015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Crimson Text"/>
                <a:ea typeface="Crimson Text"/>
                <a:cs typeface="Crimson Text"/>
                <a:sym typeface="Crimson Text"/>
              </a:rPr>
              <a:t>IMAGO</a:t>
            </a:r>
            <a:endParaRPr sz="1800">
              <a:solidFill>
                <a:schemeClr val="dk2"/>
              </a:solidFill>
              <a:latin typeface="Crimson Text"/>
              <a:ea typeface="Crimson Text"/>
              <a:cs typeface="Crimson Text"/>
              <a:sym typeface="Crimson Text"/>
            </a:endParaRPr>
          </a:p>
        </p:txBody>
      </p:sp>
      <p:sp>
        <p:nvSpPr>
          <p:cNvPr id="197" name="Google Shape;197;p27"/>
          <p:cNvSpPr txBox="1"/>
          <p:nvPr/>
        </p:nvSpPr>
        <p:spPr>
          <a:xfrm>
            <a:off x="6893375" y="1700800"/>
            <a:ext cx="12015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Crimson Text"/>
                <a:ea typeface="Crimson Text"/>
                <a:cs typeface="Crimson Text"/>
                <a:sym typeface="Crimson Text"/>
              </a:rPr>
              <a:t>EDM</a:t>
            </a:r>
            <a:endParaRPr sz="1800">
              <a:solidFill>
                <a:schemeClr val="dk2"/>
              </a:solidFill>
              <a:latin typeface="Crimson Text"/>
              <a:ea typeface="Crimson Text"/>
              <a:cs typeface="Crimson Text"/>
              <a:sym typeface="Crimson Text"/>
            </a:endParaRPr>
          </a:p>
        </p:txBody>
      </p:sp>
      <p:sp>
        <p:nvSpPr>
          <p:cNvPr id="198" name="Google Shape;198;p27"/>
          <p:cNvSpPr txBox="1"/>
          <p:nvPr/>
        </p:nvSpPr>
        <p:spPr>
          <a:xfrm>
            <a:off x="6893375" y="3437150"/>
            <a:ext cx="12015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Crimson Text"/>
                <a:ea typeface="Crimson Text"/>
                <a:cs typeface="Crimson Text"/>
                <a:sym typeface="Crimson Text"/>
              </a:rPr>
              <a:t>CRM</a:t>
            </a:r>
            <a:endParaRPr sz="1800">
              <a:solidFill>
                <a:schemeClr val="dk2"/>
              </a:solidFill>
              <a:latin typeface="Crimson Text"/>
              <a:ea typeface="Crimson Text"/>
              <a:cs typeface="Crimson Text"/>
              <a:sym typeface="Crimson Text"/>
            </a:endParaRPr>
          </a:p>
        </p:txBody>
      </p:sp>
      <p:cxnSp>
        <p:nvCxnSpPr>
          <p:cNvPr id="199" name="Google Shape;199;p27"/>
          <p:cNvCxnSpPr>
            <a:stCxn id="189" idx="4"/>
            <a:endCxn id="190" idx="0"/>
          </p:cNvCxnSpPr>
          <p:nvPr/>
        </p:nvCxnSpPr>
        <p:spPr>
          <a:xfrm>
            <a:off x="7494125" y="2462200"/>
            <a:ext cx="0" cy="786300"/>
          </a:xfrm>
          <a:prstGeom prst="straightConnector1">
            <a:avLst/>
          </a:prstGeom>
          <a:noFill/>
          <a:ln cap="flat" cmpd="sng" w="19050">
            <a:solidFill>
              <a:schemeClr val="dk1"/>
            </a:solidFill>
            <a:prstDash val="solid"/>
            <a:round/>
            <a:headEnd len="med" w="med" type="none"/>
            <a:tailEnd len="med" w="med" type="triangle"/>
          </a:ln>
        </p:spPr>
      </p:cxnSp>
      <p:sp>
        <p:nvSpPr>
          <p:cNvPr id="200" name="Google Shape;200;p27"/>
          <p:cNvSpPr txBox="1"/>
          <p:nvPr/>
        </p:nvSpPr>
        <p:spPr>
          <a:xfrm rot="5400000">
            <a:off x="7202750" y="2669175"/>
            <a:ext cx="733800" cy="3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Crimson Text"/>
                <a:ea typeface="Crimson Text"/>
                <a:cs typeface="Crimson Text"/>
                <a:sym typeface="Crimson Text"/>
              </a:rPr>
              <a:t>specializes</a:t>
            </a:r>
            <a:endParaRPr sz="1000">
              <a:solidFill>
                <a:schemeClr val="dk2"/>
              </a:solidFill>
              <a:latin typeface="Crimson Text"/>
              <a:ea typeface="Crimson Text"/>
              <a:cs typeface="Crimson Text"/>
              <a:sym typeface="Crimson Text"/>
            </a:endParaRPr>
          </a:p>
        </p:txBody>
      </p:sp>
      <p:sp>
        <p:nvSpPr>
          <p:cNvPr id="201" name="Google Shape;201;p27"/>
          <p:cNvSpPr txBox="1"/>
          <p:nvPr/>
        </p:nvSpPr>
        <p:spPr>
          <a:xfrm>
            <a:off x="308475" y="1177513"/>
            <a:ext cx="2642700" cy="3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Crimson Text"/>
                <a:ea typeface="Crimson Text"/>
                <a:cs typeface="Crimson Text"/>
                <a:sym typeface="Crimson Text"/>
              </a:rPr>
              <a:t>Medieval Manuscript Ontology</a:t>
            </a:r>
            <a:endParaRPr>
              <a:solidFill>
                <a:schemeClr val="dk2"/>
              </a:solidFill>
              <a:latin typeface="Crimson Text"/>
              <a:ea typeface="Crimson Text"/>
              <a:cs typeface="Crimson Text"/>
              <a:sym typeface="Crimson Text"/>
            </a:endParaRPr>
          </a:p>
        </p:txBody>
      </p:sp>
      <p:sp>
        <p:nvSpPr>
          <p:cNvPr id="202" name="Google Shape;202;p27"/>
          <p:cNvSpPr txBox="1"/>
          <p:nvPr/>
        </p:nvSpPr>
        <p:spPr>
          <a:xfrm>
            <a:off x="0" y="4176700"/>
            <a:ext cx="3396000" cy="3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Crimson Text"/>
                <a:ea typeface="Crimson Text"/>
                <a:cs typeface="Crimson Text"/>
                <a:sym typeface="Crimson Text"/>
              </a:rPr>
              <a:t>Index </a:t>
            </a:r>
            <a:r>
              <a:rPr lang="en">
                <a:solidFill>
                  <a:schemeClr val="dk2"/>
                </a:solidFill>
                <a:latin typeface="Crimson Text"/>
                <a:ea typeface="Crimson Text"/>
                <a:cs typeface="Crimson Text"/>
                <a:sym typeface="Crimson Text"/>
              </a:rPr>
              <a:t>Medii</a:t>
            </a:r>
            <a:r>
              <a:rPr lang="en">
                <a:solidFill>
                  <a:schemeClr val="dk2"/>
                </a:solidFill>
                <a:latin typeface="Crimson Text"/>
                <a:ea typeface="Crimson Text"/>
                <a:cs typeface="Crimson Text"/>
                <a:sym typeface="Crimson Text"/>
              </a:rPr>
              <a:t> Aevi Geographice Operum</a:t>
            </a:r>
            <a:endParaRPr>
              <a:solidFill>
                <a:schemeClr val="dk2"/>
              </a:solidFill>
              <a:latin typeface="Crimson Text"/>
              <a:ea typeface="Crimson Text"/>
              <a:cs typeface="Crimson Text"/>
              <a:sym typeface="Crimson Text"/>
            </a:endParaRPr>
          </a:p>
        </p:txBody>
      </p:sp>
      <p:sp>
        <p:nvSpPr>
          <p:cNvPr id="203" name="Google Shape;203;p27"/>
          <p:cNvSpPr txBox="1"/>
          <p:nvPr/>
        </p:nvSpPr>
        <p:spPr>
          <a:xfrm>
            <a:off x="6248300" y="4176688"/>
            <a:ext cx="2642700" cy="3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Crimson Text"/>
                <a:ea typeface="Crimson Text"/>
                <a:cs typeface="Crimson Text"/>
                <a:sym typeface="Crimson Text"/>
              </a:rPr>
              <a:t>Conceptual Reference Model</a:t>
            </a:r>
            <a:endParaRPr>
              <a:solidFill>
                <a:schemeClr val="dk2"/>
              </a:solidFill>
              <a:latin typeface="Crimson Text"/>
              <a:ea typeface="Crimson Text"/>
              <a:cs typeface="Crimson Text"/>
              <a:sym typeface="Crimson Text"/>
            </a:endParaRPr>
          </a:p>
        </p:txBody>
      </p:sp>
      <p:sp>
        <p:nvSpPr>
          <p:cNvPr id="204" name="Google Shape;204;p27"/>
          <p:cNvSpPr txBox="1"/>
          <p:nvPr/>
        </p:nvSpPr>
        <p:spPr>
          <a:xfrm>
            <a:off x="6172775" y="1184500"/>
            <a:ext cx="2642700" cy="3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Crimson Text"/>
                <a:ea typeface="Crimson Text"/>
                <a:cs typeface="Crimson Text"/>
                <a:sym typeface="Crimson Text"/>
              </a:rPr>
              <a:t>Europeana Data Model</a:t>
            </a:r>
            <a:endParaRPr>
              <a:solidFill>
                <a:schemeClr val="dk2"/>
              </a:solidFill>
              <a:latin typeface="Crimson Text"/>
              <a:ea typeface="Crimson Text"/>
              <a:cs typeface="Crimson Text"/>
              <a:sym typeface="Crimson Text"/>
            </a:endParaRPr>
          </a:p>
        </p:txBody>
      </p:sp>
      <p:cxnSp>
        <p:nvCxnSpPr>
          <p:cNvPr id="205" name="Google Shape;205;p27"/>
          <p:cNvCxnSpPr>
            <a:stCxn id="188" idx="6"/>
            <a:endCxn id="190" idx="2"/>
          </p:cNvCxnSpPr>
          <p:nvPr/>
        </p:nvCxnSpPr>
        <p:spPr>
          <a:xfrm>
            <a:off x="2525025" y="3723500"/>
            <a:ext cx="4106400" cy="0"/>
          </a:xfrm>
          <a:prstGeom prst="straightConnector1">
            <a:avLst/>
          </a:prstGeom>
          <a:noFill/>
          <a:ln cap="flat" cmpd="sng" w="19050">
            <a:solidFill>
              <a:schemeClr val="dk1"/>
            </a:solidFill>
            <a:prstDash val="solid"/>
            <a:round/>
            <a:headEnd len="med" w="med" type="none"/>
            <a:tailEnd len="med" w="med" type="triangle"/>
          </a:ln>
        </p:spPr>
      </p:cxnSp>
      <p:sp>
        <p:nvSpPr>
          <p:cNvPr id="206" name="Google Shape;206;p27"/>
          <p:cNvSpPr txBox="1"/>
          <p:nvPr/>
        </p:nvSpPr>
        <p:spPr>
          <a:xfrm>
            <a:off x="3359875" y="3795400"/>
            <a:ext cx="2369400" cy="214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2"/>
                </a:solidFill>
                <a:latin typeface="Crimson Text"/>
                <a:ea typeface="Crimson Text"/>
                <a:cs typeface="Crimson Text"/>
                <a:sym typeface="Crimson Text"/>
              </a:rPr>
              <a:t>(is aligned with)</a:t>
            </a:r>
            <a:endParaRPr sz="1600">
              <a:solidFill>
                <a:schemeClr val="dk2"/>
              </a:solidFill>
              <a:latin typeface="Crimson Text"/>
              <a:ea typeface="Crimson Text"/>
              <a:cs typeface="Crimson Text"/>
              <a:sym typeface="Crimson Tex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8"/>
          <p:cNvSpPr txBox="1"/>
          <p:nvPr>
            <p:ph type="title"/>
          </p:nvPr>
        </p:nvSpPr>
        <p:spPr>
          <a:xfrm>
            <a:off x="311700" y="432625"/>
            <a:ext cx="6657300" cy="75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But what would a “mapping” look like?</a:t>
            </a:r>
            <a:endParaRPr/>
          </a:p>
        </p:txBody>
      </p:sp>
      <p:sp>
        <p:nvSpPr>
          <p:cNvPr id="212" name="Google Shape;212;p28"/>
          <p:cNvSpPr txBox="1"/>
          <p:nvPr>
            <p:ph idx="1" type="body"/>
          </p:nvPr>
        </p:nvSpPr>
        <p:spPr>
          <a:xfrm>
            <a:off x="311700" y="1188325"/>
            <a:ext cx="2808000" cy="30780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Clr>
                <a:srgbClr val="000000"/>
              </a:buClr>
              <a:buSzPts val="1600"/>
              <a:buFont typeface="Crimson Text"/>
              <a:buChar char="➢"/>
            </a:pPr>
            <a:r>
              <a:rPr lang="en" sz="1600">
                <a:solidFill>
                  <a:srgbClr val="000000"/>
                </a:solidFill>
                <a:latin typeface="Crimson Text"/>
                <a:ea typeface="Crimson Text"/>
                <a:cs typeface="Crimson Text"/>
                <a:sym typeface="Crimson Text"/>
              </a:rPr>
              <a:t>Standards?</a:t>
            </a:r>
            <a:endParaRPr sz="1600">
              <a:solidFill>
                <a:srgbClr val="000000"/>
              </a:solidFill>
              <a:latin typeface="Crimson Text"/>
              <a:ea typeface="Crimson Text"/>
              <a:cs typeface="Crimson Text"/>
              <a:sym typeface="Crimson Text"/>
            </a:endParaRPr>
          </a:p>
          <a:p>
            <a:pPr indent="-330200" lvl="0" marL="457200" rtl="0" algn="l">
              <a:spcBef>
                <a:spcPts val="0"/>
              </a:spcBef>
              <a:spcAft>
                <a:spcPts val="0"/>
              </a:spcAft>
              <a:buClr>
                <a:srgbClr val="000000"/>
              </a:buClr>
              <a:buSzPts val="1600"/>
              <a:buFont typeface="Crimson Text"/>
              <a:buChar char="➢"/>
            </a:pPr>
            <a:r>
              <a:rPr lang="en" sz="1600">
                <a:solidFill>
                  <a:srgbClr val="000000"/>
                </a:solidFill>
                <a:latin typeface="Crimson Text"/>
                <a:ea typeface="Crimson Text"/>
                <a:cs typeface="Crimson Text"/>
                <a:sym typeface="Crimson Text"/>
              </a:rPr>
              <a:t>Specifying relationship types</a:t>
            </a:r>
            <a:endParaRPr sz="1600">
              <a:solidFill>
                <a:srgbClr val="000000"/>
              </a:solidFill>
              <a:latin typeface="Crimson Text"/>
              <a:ea typeface="Crimson Text"/>
              <a:cs typeface="Crimson Text"/>
              <a:sym typeface="Crimson Text"/>
            </a:endParaRPr>
          </a:p>
          <a:p>
            <a:pPr indent="-330200" lvl="0" marL="457200" rtl="0" algn="l">
              <a:spcBef>
                <a:spcPts val="0"/>
              </a:spcBef>
              <a:spcAft>
                <a:spcPts val="0"/>
              </a:spcAft>
              <a:buClr>
                <a:srgbClr val="000000"/>
              </a:buClr>
              <a:buSzPts val="1600"/>
              <a:buFont typeface="Crimson Text"/>
              <a:buChar char="➢"/>
            </a:pPr>
            <a:r>
              <a:rPr lang="en" sz="1600">
                <a:solidFill>
                  <a:srgbClr val="000000"/>
                </a:solidFill>
                <a:latin typeface="Crimson Text"/>
                <a:ea typeface="Crimson Text"/>
                <a:cs typeface="Crimson Text"/>
                <a:sym typeface="Crimson Text"/>
              </a:rPr>
              <a:t>Certainty</a:t>
            </a:r>
            <a:endParaRPr sz="1600">
              <a:solidFill>
                <a:srgbClr val="000000"/>
              </a:solidFill>
              <a:latin typeface="Crimson Text"/>
              <a:ea typeface="Crimson Text"/>
              <a:cs typeface="Crimson Text"/>
              <a:sym typeface="Crimson Text"/>
            </a:endParaRPr>
          </a:p>
          <a:p>
            <a:pPr indent="-330200" lvl="0" marL="457200" rtl="0" algn="l">
              <a:spcBef>
                <a:spcPts val="0"/>
              </a:spcBef>
              <a:spcAft>
                <a:spcPts val="0"/>
              </a:spcAft>
              <a:buClr>
                <a:srgbClr val="000000"/>
              </a:buClr>
              <a:buSzPts val="1600"/>
              <a:buFont typeface="Crimson Text"/>
              <a:buChar char="➢"/>
            </a:pPr>
            <a:r>
              <a:rPr lang="en" sz="1600">
                <a:solidFill>
                  <a:srgbClr val="000000"/>
                </a:solidFill>
                <a:latin typeface="Crimson Text"/>
                <a:ea typeface="Crimson Text"/>
                <a:cs typeface="Crimson Text"/>
                <a:sym typeface="Crimson Text"/>
              </a:rPr>
              <a:t>Formatting</a:t>
            </a:r>
            <a:endParaRPr sz="1600">
              <a:solidFill>
                <a:srgbClr val="000000"/>
              </a:solidFill>
              <a:latin typeface="Crimson Text"/>
              <a:ea typeface="Crimson Text"/>
              <a:cs typeface="Crimson Text"/>
              <a:sym typeface="Crimson Text"/>
            </a:endParaRPr>
          </a:p>
          <a:p>
            <a:pPr indent="-330200" lvl="0" marL="457200" rtl="0" algn="l">
              <a:spcBef>
                <a:spcPts val="0"/>
              </a:spcBef>
              <a:spcAft>
                <a:spcPts val="0"/>
              </a:spcAft>
              <a:buClr>
                <a:srgbClr val="000000"/>
              </a:buClr>
              <a:buSzPts val="1600"/>
              <a:buFont typeface="Crimson Text"/>
              <a:buChar char="➢"/>
            </a:pPr>
            <a:r>
              <a:rPr lang="en" sz="1600">
                <a:solidFill>
                  <a:srgbClr val="000000"/>
                </a:solidFill>
                <a:latin typeface="Crimson Text"/>
                <a:ea typeface="Crimson Text"/>
                <a:cs typeface="Crimson Text"/>
                <a:sym typeface="Crimson Text"/>
              </a:rPr>
              <a:t>Documentation for reuse</a:t>
            </a:r>
            <a:endParaRPr sz="1600">
              <a:solidFill>
                <a:srgbClr val="000000"/>
              </a:solidFill>
              <a:latin typeface="Crimson Text"/>
              <a:ea typeface="Crimson Text"/>
              <a:cs typeface="Crimson Text"/>
              <a:sym typeface="Crimson Text"/>
            </a:endParaRPr>
          </a:p>
          <a:p>
            <a:pPr indent="-330200" lvl="1" marL="914400" rtl="0" algn="l">
              <a:spcBef>
                <a:spcPts val="0"/>
              </a:spcBef>
              <a:spcAft>
                <a:spcPts val="0"/>
              </a:spcAft>
              <a:buClr>
                <a:srgbClr val="000000"/>
              </a:buClr>
              <a:buSzPts val="1600"/>
              <a:buFont typeface="Crimson Text"/>
              <a:buChar char="○"/>
            </a:pPr>
            <a:r>
              <a:rPr lang="en" sz="1600">
                <a:solidFill>
                  <a:srgbClr val="000000"/>
                </a:solidFill>
                <a:latin typeface="Crimson Text"/>
                <a:ea typeface="Crimson Text"/>
                <a:cs typeface="Crimson Text"/>
                <a:sym typeface="Crimson Text"/>
              </a:rPr>
              <a:t>Licensing </a:t>
            </a:r>
            <a:endParaRPr sz="1600">
              <a:solidFill>
                <a:srgbClr val="000000"/>
              </a:solidFill>
              <a:latin typeface="Crimson Text"/>
              <a:ea typeface="Crimson Text"/>
              <a:cs typeface="Crimson Text"/>
              <a:sym typeface="Crimson Text"/>
            </a:endParaRPr>
          </a:p>
          <a:p>
            <a:pPr indent="0" lvl="0" marL="0" rtl="0" algn="l">
              <a:spcBef>
                <a:spcPts val="1200"/>
              </a:spcBef>
              <a:spcAft>
                <a:spcPts val="0"/>
              </a:spcAft>
              <a:buNone/>
            </a:pPr>
            <a:r>
              <a:t/>
            </a:r>
            <a:endParaRPr>
              <a:latin typeface="Crimson Text"/>
              <a:ea typeface="Crimson Text"/>
              <a:cs typeface="Crimson Text"/>
              <a:sym typeface="Crimson Text"/>
            </a:endParaRPr>
          </a:p>
          <a:p>
            <a:pPr indent="0" lvl="0" marL="0" rtl="0" algn="l">
              <a:spcBef>
                <a:spcPts val="1200"/>
              </a:spcBef>
              <a:spcAft>
                <a:spcPts val="1200"/>
              </a:spcAft>
              <a:buNone/>
            </a:pPr>
            <a:r>
              <a:t/>
            </a:r>
            <a:endParaRPr>
              <a:latin typeface="Crimson Text"/>
              <a:ea typeface="Crimson Text"/>
              <a:cs typeface="Crimson Text"/>
              <a:sym typeface="Crimson Text"/>
            </a:endParaRPr>
          </a:p>
        </p:txBody>
      </p:sp>
      <p:pic>
        <p:nvPicPr>
          <p:cNvPr id="213" name="Google Shape;213;p28" title="5.4 Ontology Alignment">
            <a:hlinkClick r:id="rId3"/>
          </p:cNvPr>
          <p:cNvPicPr preferRelativeResize="0"/>
          <p:nvPr/>
        </p:nvPicPr>
        <p:blipFill>
          <a:blip r:embed="rId4">
            <a:alphaModFix/>
          </a:blip>
          <a:stretch>
            <a:fillRect/>
          </a:stretch>
        </p:blipFill>
        <p:spPr>
          <a:xfrm>
            <a:off x="3119700" y="1188325"/>
            <a:ext cx="5472000" cy="3078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3"/>
                                        </p:tgtEl>
                                        <p:attrNameLst>
                                          <p:attrName>style.visibility</p:attrName>
                                        </p:attrNameLst>
                                      </p:cBhvr>
                                      <p:to>
                                        <p:strVal val="visible"/>
                                      </p:to>
                                    </p:set>
                                    <p:animEffect filter="fade" transition="in">
                                      <p:cBhvr>
                                        <p:cTn dur="10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 Simple Standard for Sharing Ontology Mappings (SSSOM) </a:t>
            </a:r>
            <a:endParaRPr/>
          </a:p>
        </p:txBody>
      </p:sp>
      <p:sp>
        <p:nvSpPr>
          <p:cNvPr id="219" name="Google Shape;219;p29"/>
          <p:cNvSpPr txBox="1"/>
          <p:nvPr/>
        </p:nvSpPr>
        <p:spPr>
          <a:xfrm>
            <a:off x="439075" y="1756325"/>
            <a:ext cx="7809300" cy="28071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Crimson Text"/>
              <a:buChar char="➢"/>
            </a:pPr>
            <a:r>
              <a:rPr lang="en" sz="1600">
                <a:latin typeface="Crimson Text"/>
                <a:ea typeface="Crimson Text"/>
                <a:cs typeface="Crimson Text"/>
                <a:sym typeface="Crimson Text"/>
              </a:rPr>
              <a:t>Clear set of principles</a:t>
            </a:r>
            <a:endParaRPr sz="1600">
              <a:latin typeface="Crimson Text"/>
              <a:ea typeface="Crimson Text"/>
              <a:cs typeface="Crimson Text"/>
              <a:sym typeface="Crimson Text"/>
            </a:endParaRPr>
          </a:p>
          <a:p>
            <a:pPr indent="-330200" lvl="0" marL="457200" rtl="0" algn="l">
              <a:spcBef>
                <a:spcPts val="0"/>
              </a:spcBef>
              <a:spcAft>
                <a:spcPts val="0"/>
              </a:spcAft>
              <a:buSzPts val="1600"/>
              <a:buFont typeface="Crimson Text"/>
              <a:buChar char="➢"/>
            </a:pPr>
            <a:r>
              <a:rPr lang="en" sz="1600">
                <a:latin typeface="Crimson Text"/>
                <a:ea typeface="Crimson Text"/>
                <a:cs typeface="Crimson Text"/>
                <a:sym typeface="Crimson Text"/>
              </a:rPr>
              <a:t>Doesn’t favor any particular tool</a:t>
            </a:r>
            <a:endParaRPr sz="1600">
              <a:latin typeface="Crimson Text"/>
              <a:ea typeface="Crimson Text"/>
              <a:cs typeface="Crimson Text"/>
              <a:sym typeface="Crimson Text"/>
            </a:endParaRPr>
          </a:p>
          <a:p>
            <a:pPr indent="-330200" lvl="0" marL="457200" rtl="0" algn="l">
              <a:spcBef>
                <a:spcPts val="0"/>
              </a:spcBef>
              <a:spcAft>
                <a:spcPts val="0"/>
              </a:spcAft>
              <a:buSzPts val="1600"/>
              <a:buFont typeface="Crimson Text"/>
              <a:buChar char="➢"/>
            </a:pPr>
            <a:r>
              <a:rPr lang="en" sz="1600">
                <a:latin typeface="Crimson Text"/>
                <a:ea typeface="Crimson Text"/>
                <a:cs typeface="Crimson Text"/>
                <a:sym typeface="Crimson Text"/>
              </a:rPr>
              <a:t>Specific guidance, examples</a:t>
            </a:r>
            <a:endParaRPr sz="1600">
              <a:latin typeface="Crimson Text"/>
              <a:ea typeface="Crimson Text"/>
              <a:cs typeface="Crimson Text"/>
              <a:sym typeface="Crimson Text"/>
            </a:endParaRPr>
          </a:p>
          <a:p>
            <a:pPr indent="-330200" lvl="0" marL="457200" rtl="0" algn="l">
              <a:spcBef>
                <a:spcPts val="0"/>
              </a:spcBef>
              <a:spcAft>
                <a:spcPts val="0"/>
              </a:spcAft>
              <a:buSzPts val="1600"/>
              <a:buFont typeface="Crimson Text"/>
              <a:buChar char="➢"/>
            </a:pPr>
            <a:r>
              <a:rPr lang="en" sz="1600">
                <a:latin typeface="Crimson Text"/>
                <a:ea typeface="Crimson Text"/>
                <a:cs typeface="Crimson Text"/>
                <a:sym typeface="Crimson Text"/>
              </a:rPr>
              <a:t>Robust documentation, tutorials available</a:t>
            </a:r>
            <a:endParaRPr sz="1600">
              <a:latin typeface="Crimson Text"/>
              <a:ea typeface="Crimson Text"/>
              <a:cs typeface="Crimson Text"/>
              <a:sym typeface="Crimson Text"/>
            </a:endParaRPr>
          </a:p>
          <a:p>
            <a:pPr indent="-330200" lvl="0" marL="457200" rtl="0" algn="l">
              <a:spcBef>
                <a:spcPts val="0"/>
              </a:spcBef>
              <a:spcAft>
                <a:spcPts val="0"/>
              </a:spcAft>
              <a:buSzPts val="1600"/>
              <a:buFont typeface="Crimson Text"/>
              <a:buChar char="➢"/>
            </a:pPr>
            <a:r>
              <a:rPr lang="en" sz="1600">
                <a:latin typeface="Crimson Text"/>
                <a:ea typeface="Crimson Text"/>
                <a:cs typeface="Crimson Text"/>
                <a:sym typeface="Crimson Text"/>
              </a:rPr>
              <a:t>Mapping predicates pulled from OWL, SKOS, RDFS</a:t>
            </a:r>
            <a:endParaRPr sz="1600">
              <a:latin typeface="Crimson Text"/>
              <a:ea typeface="Crimson Text"/>
              <a:cs typeface="Crimson Text"/>
              <a:sym typeface="Crimson Text"/>
            </a:endParaRPr>
          </a:p>
          <a:p>
            <a:pPr indent="0" lvl="0" marL="0" rtl="0" algn="l">
              <a:spcBef>
                <a:spcPts val="0"/>
              </a:spcBef>
              <a:spcAft>
                <a:spcPts val="0"/>
              </a:spcAft>
              <a:buNone/>
            </a:pPr>
            <a:r>
              <a:t/>
            </a:r>
            <a:endParaRPr sz="1600">
              <a:latin typeface="Crimson Text"/>
              <a:ea typeface="Crimson Text"/>
              <a:cs typeface="Crimson Text"/>
              <a:sym typeface="Crimson Text"/>
            </a:endParaRPr>
          </a:p>
          <a:p>
            <a:pPr indent="0" lvl="0" marL="0" rtl="0" algn="l">
              <a:spcBef>
                <a:spcPts val="0"/>
              </a:spcBef>
              <a:spcAft>
                <a:spcPts val="0"/>
              </a:spcAft>
              <a:buNone/>
            </a:pPr>
            <a:r>
              <a:t/>
            </a:r>
            <a:endParaRPr sz="1600">
              <a:latin typeface="Crimson Text"/>
              <a:ea typeface="Crimson Text"/>
              <a:cs typeface="Crimson Text"/>
              <a:sym typeface="Crimson Text"/>
            </a:endParaRPr>
          </a:p>
          <a:p>
            <a:pPr indent="0" lvl="0" marL="0" rtl="0" algn="l">
              <a:spcBef>
                <a:spcPts val="0"/>
              </a:spcBef>
              <a:spcAft>
                <a:spcPts val="0"/>
              </a:spcAft>
              <a:buNone/>
            </a:pPr>
            <a:r>
              <a:rPr lang="en" sz="1600">
                <a:latin typeface="Crimson Text"/>
                <a:ea typeface="Crimson Text"/>
                <a:cs typeface="Crimson Text"/>
                <a:sym typeface="Crimson Text"/>
              </a:rPr>
              <a:t>Tutorial URL:</a:t>
            </a:r>
            <a:r>
              <a:rPr lang="en" sz="1600">
                <a:solidFill>
                  <a:schemeClr val="dk2"/>
                </a:solidFill>
                <a:latin typeface="Crimson Text"/>
                <a:ea typeface="Crimson Text"/>
                <a:cs typeface="Crimson Text"/>
                <a:sym typeface="Crimson Text"/>
              </a:rPr>
              <a:t> </a:t>
            </a:r>
            <a:r>
              <a:rPr lang="en" sz="1600" u="sng">
                <a:solidFill>
                  <a:schemeClr val="hlink"/>
                </a:solidFill>
                <a:latin typeface="Crimson Text"/>
                <a:ea typeface="Crimson Text"/>
                <a:cs typeface="Crimson Text"/>
                <a:sym typeface="Crimson Text"/>
                <a:hlinkClick r:id="rId3"/>
              </a:rPr>
              <a:t>https://mapping-commons.github.io/sssom/tutorial/</a:t>
            </a:r>
            <a:endParaRPr sz="1600">
              <a:latin typeface="Crimson Text"/>
              <a:ea typeface="Crimson Text"/>
              <a:cs typeface="Crimson Text"/>
              <a:sym typeface="Crimson Text"/>
            </a:endParaRPr>
          </a:p>
          <a:p>
            <a:pPr indent="0" lvl="0" marL="0" rtl="0" algn="l">
              <a:spcBef>
                <a:spcPts val="0"/>
              </a:spcBef>
              <a:spcAft>
                <a:spcPts val="0"/>
              </a:spcAft>
              <a:buNone/>
            </a:pPr>
            <a:r>
              <a:t/>
            </a:r>
            <a:endParaRPr sz="1600">
              <a:latin typeface="Crimson Text"/>
              <a:ea typeface="Crimson Text"/>
              <a:cs typeface="Crimson Text"/>
              <a:sym typeface="Crimson Text"/>
            </a:endParaRPr>
          </a:p>
          <a:p>
            <a:pPr indent="0" lvl="0" marL="0" rtl="0" algn="l">
              <a:spcBef>
                <a:spcPts val="0"/>
              </a:spcBef>
              <a:spcAft>
                <a:spcPts val="0"/>
              </a:spcAft>
              <a:buNone/>
            </a:pPr>
            <a:r>
              <a:rPr lang="en" sz="1600">
                <a:latin typeface="Crimson Text"/>
                <a:ea typeface="Crimson Text"/>
                <a:cs typeface="Crimson Text"/>
                <a:sym typeface="Crimson Text"/>
              </a:rPr>
              <a:t>Paper citation: Matentzoglu, Nicolas, James P. Balhoff, Susan M. Bello, Chris Bizon, Matthew Brush, Tiffany J. Callahan, Christopher G. Chute et al. "A simple standard for sharing ontological mappings (SSSOM)." </a:t>
            </a:r>
            <a:r>
              <a:rPr i="1" lang="en" sz="1600">
                <a:latin typeface="Crimson Text"/>
                <a:ea typeface="Crimson Text"/>
                <a:cs typeface="Crimson Text"/>
                <a:sym typeface="Crimson Text"/>
              </a:rPr>
              <a:t>Database</a:t>
            </a:r>
            <a:r>
              <a:rPr lang="en" sz="1600">
                <a:latin typeface="Crimson Text"/>
                <a:ea typeface="Crimson Text"/>
                <a:cs typeface="Crimson Text"/>
                <a:sym typeface="Crimson Text"/>
              </a:rPr>
              <a:t> 2022 (2022).</a:t>
            </a:r>
            <a:endParaRPr sz="1600">
              <a:latin typeface="Crimson Text"/>
              <a:ea typeface="Crimson Text"/>
              <a:cs typeface="Crimson Text"/>
              <a:sym typeface="Crimson Text"/>
            </a:endParaRPr>
          </a:p>
          <a:p>
            <a:pPr indent="0" lvl="0" marL="0" rtl="0" algn="l">
              <a:spcBef>
                <a:spcPts val="0"/>
              </a:spcBef>
              <a:spcAft>
                <a:spcPts val="0"/>
              </a:spcAft>
              <a:buNone/>
            </a:pPr>
            <a:r>
              <a:t/>
            </a:r>
            <a:endParaRPr sz="1100"/>
          </a:p>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Models in conversation</a:t>
            </a:r>
            <a:endParaRPr/>
          </a:p>
        </p:txBody>
      </p:sp>
      <p:sp>
        <p:nvSpPr>
          <p:cNvPr id="225" name="Google Shape;225;p30"/>
          <p:cNvSpPr/>
          <p:nvPr/>
        </p:nvSpPr>
        <p:spPr>
          <a:xfrm>
            <a:off x="3562600" y="2221925"/>
            <a:ext cx="1976700" cy="12123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226" name="Google Shape;226;p30"/>
          <p:cNvSpPr txBox="1"/>
          <p:nvPr/>
        </p:nvSpPr>
        <p:spPr>
          <a:xfrm>
            <a:off x="3786550" y="2353025"/>
            <a:ext cx="1528800" cy="95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Crimson Text"/>
                <a:ea typeface="Crimson Text"/>
                <a:cs typeface="Crimson Text"/>
                <a:sym typeface="Crimson Text"/>
              </a:rPr>
              <a:t>Digital Scriptorium Model</a:t>
            </a:r>
            <a:endParaRPr sz="1800">
              <a:solidFill>
                <a:schemeClr val="dk2"/>
              </a:solidFill>
              <a:latin typeface="Crimson Text"/>
              <a:ea typeface="Crimson Text"/>
              <a:cs typeface="Crimson Text"/>
              <a:sym typeface="Crimson Text"/>
            </a:endParaRPr>
          </a:p>
        </p:txBody>
      </p:sp>
      <p:sp>
        <p:nvSpPr>
          <p:cNvPr id="227" name="Google Shape;227;p30"/>
          <p:cNvSpPr/>
          <p:nvPr/>
        </p:nvSpPr>
        <p:spPr>
          <a:xfrm>
            <a:off x="745125" y="1512100"/>
            <a:ext cx="1725300" cy="9501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228" name="Google Shape;228;p30"/>
          <p:cNvSpPr/>
          <p:nvPr/>
        </p:nvSpPr>
        <p:spPr>
          <a:xfrm>
            <a:off x="695925" y="3248450"/>
            <a:ext cx="1829100" cy="9501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229" name="Google Shape;229;p30"/>
          <p:cNvSpPr/>
          <p:nvPr/>
        </p:nvSpPr>
        <p:spPr>
          <a:xfrm>
            <a:off x="6631475" y="1512100"/>
            <a:ext cx="1725300" cy="9501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230" name="Google Shape;230;p30"/>
          <p:cNvSpPr/>
          <p:nvPr/>
        </p:nvSpPr>
        <p:spPr>
          <a:xfrm>
            <a:off x="6631475" y="3248450"/>
            <a:ext cx="1725300" cy="950100"/>
          </a:xfrm>
          <a:prstGeom prst="ellipse">
            <a:avLst/>
          </a:prstGeom>
          <a:solidFill>
            <a:schemeClr val="lt2"/>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cxnSp>
        <p:nvCxnSpPr>
          <p:cNvPr id="231" name="Google Shape;231;p30"/>
          <p:cNvCxnSpPr/>
          <p:nvPr/>
        </p:nvCxnSpPr>
        <p:spPr>
          <a:xfrm rot="10800000">
            <a:off x="2219200" y="2317150"/>
            <a:ext cx="1343400" cy="453300"/>
          </a:xfrm>
          <a:prstGeom prst="straightConnector1">
            <a:avLst/>
          </a:prstGeom>
          <a:noFill/>
          <a:ln cap="flat" cmpd="sng" w="19050">
            <a:solidFill>
              <a:schemeClr val="dk1"/>
            </a:solidFill>
            <a:prstDash val="solid"/>
            <a:round/>
            <a:headEnd len="med" w="med" type="none"/>
            <a:tailEnd len="med" w="med" type="triangle"/>
          </a:ln>
        </p:spPr>
      </p:cxnSp>
      <p:cxnSp>
        <p:nvCxnSpPr>
          <p:cNvPr id="232" name="Google Shape;232;p30"/>
          <p:cNvCxnSpPr>
            <a:stCxn id="225" idx="2"/>
            <a:endCxn id="228" idx="7"/>
          </p:cNvCxnSpPr>
          <p:nvPr/>
        </p:nvCxnSpPr>
        <p:spPr>
          <a:xfrm flipH="1">
            <a:off x="2257300" y="2828075"/>
            <a:ext cx="1305300" cy="559500"/>
          </a:xfrm>
          <a:prstGeom prst="straightConnector1">
            <a:avLst/>
          </a:prstGeom>
          <a:noFill/>
          <a:ln cap="flat" cmpd="sng" w="19050">
            <a:solidFill>
              <a:schemeClr val="dk1"/>
            </a:solidFill>
            <a:prstDash val="solid"/>
            <a:round/>
            <a:headEnd len="med" w="med" type="none"/>
            <a:tailEnd len="med" w="med" type="triangle"/>
          </a:ln>
        </p:spPr>
      </p:cxnSp>
      <p:cxnSp>
        <p:nvCxnSpPr>
          <p:cNvPr id="233" name="Google Shape;233;p30"/>
          <p:cNvCxnSpPr/>
          <p:nvPr/>
        </p:nvCxnSpPr>
        <p:spPr>
          <a:xfrm flipH="1" rot="10800000">
            <a:off x="5539300" y="2326775"/>
            <a:ext cx="1359900" cy="501300"/>
          </a:xfrm>
          <a:prstGeom prst="straightConnector1">
            <a:avLst/>
          </a:prstGeom>
          <a:noFill/>
          <a:ln cap="flat" cmpd="sng" w="19050">
            <a:solidFill>
              <a:schemeClr val="dk1"/>
            </a:solidFill>
            <a:prstDash val="solid"/>
            <a:round/>
            <a:headEnd len="med" w="med" type="none"/>
            <a:tailEnd len="med" w="med" type="triangle"/>
          </a:ln>
        </p:spPr>
      </p:cxnSp>
      <p:cxnSp>
        <p:nvCxnSpPr>
          <p:cNvPr id="234" name="Google Shape;234;p30"/>
          <p:cNvCxnSpPr>
            <a:stCxn id="225" idx="6"/>
            <a:endCxn id="230" idx="1"/>
          </p:cNvCxnSpPr>
          <p:nvPr/>
        </p:nvCxnSpPr>
        <p:spPr>
          <a:xfrm>
            <a:off x="5539300" y="2828075"/>
            <a:ext cx="1344900" cy="559500"/>
          </a:xfrm>
          <a:prstGeom prst="straightConnector1">
            <a:avLst/>
          </a:prstGeom>
          <a:noFill/>
          <a:ln cap="flat" cmpd="sng" w="19050">
            <a:solidFill>
              <a:schemeClr val="dk1"/>
            </a:solidFill>
            <a:prstDash val="solid"/>
            <a:round/>
            <a:headEnd len="med" w="med" type="none"/>
            <a:tailEnd len="med" w="med" type="triangle"/>
          </a:ln>
        </p:spPr>
      </p:cxnSp>
      <p:sp>
        <p:nvSpPr>
          <p:cNvPr id="235" name="Google Shape;235;p30"/>
          <p:cNvSpPr txBox="1"/>
          <p:nvPr/>
        </p:nvSpPr>
        <p:spPr>
          <a:xfrm>
            <a:off x="1029075" y="1686825"/>
            <a:ext cx="12015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Crimson Text"/>
                <a:ea typeface="Crimson Text"/>
                <a:cs typeface="Crimson Text"/>
                <a:sym typeface="Crimson Text"/>
              </a:rPr>
              <a:t>MeMO</a:t>
            </a:r>
            <a:endParaRPr sz="1800">
              <a:solidFill>
                <a:schemeClr val="dk2"/>
              </a:solidFill>
              <a:latin typeface="Crimson Text"/>
              <a:ea typeface="Crimson Text"/>
              <a:cs typeface="Crimson Text"/>
              <a:sym typeface="Crimson Text"/>
            </a:endParaRPr>
          </a:p>
        </p:txBody>
      </p:sp>
      <p:sp>
        <p:nvSpPr>
          <p:cNvPr id="236" name="Google Shape;236;p30"/>
          <p:cNvSpPr txBox="1"/>
          <p:nvPr/>
        </p:nvSpPr>
        <p:spPr>
          <a:xfrm>
            <a:off x="1009725" y="3437150"/>
            <a:ext cx="12015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Crimson Text"/>
                <a:ea typeface="Crimson Text"/>
                <a:cs typeface="Crimson Text"/>
                <a:sym typeface="Crimson Text"/>
              </a:rPr>
              <a:t>IMAGO</a:t>
            </a:r>
            <a:endParaRPr sz="1800">
              <a:solidFill>
                <a:schemeClr val="dk2"/>
              </a:solidFill>
              <a:latin typeface="Crimson Text"/>
              <a:ea typeface="Crimson Text"/>
              <a:cs typeface="Crimson Text"/>
              <a:sym typeface="Crimson Text"/>
            </a:endParaRPr>
          </a:p>
        </p:txBody>
      </p:sp>
      <p:sp>
        <p:nvSpPr>
          <p:cNvPr id="237" name="Google Shape;237;p30"/>
          <p:cNvSpPr txBox="1"/>
          <p:nvPr/>
        </p:nvSpPr>
        <p:spPr>
          <a:xfrm>
            <a:off x="6893375" y="1700800"/>
            <a:ext cx="12015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Crimson Text"/>
                <a:ea typeface="Crimson Text"/>
                <a:cs typeface="Crimson Text"/>
                <a:sym typeface="Crimson Text"/>
              </a:rPr>
              <a:t>EDM</a:t>
            </a:r>
            <a:endParaRPr sz="1800">
              <a:solidFill>
                <a:schemeClr val="dk2"/>
              </a:solidFill>
              <a:latin typeface="Crimson Text"/>
              <a:ea typeface="Crimson Text"/>
              <a:cs typeface="Crimson Text"/>
              <a:sym typeface="Crimson Text"/>
            </a:endParaRPr>
          </a:p>
        </p:txBody>
      </p:sp>
      <p:sp>
        <p:nvSpPr>
          <p:cNvPr id="238" name="Google Shape;238;p30"/>
          <p:cNvSpPr txBox="1"/>
          <p:nvPr/>
        </p:nvSpPr>
        <p:spPr>
          <a:xfrm>
            <a:off x="6893375" y="3437150"/>
            <a:ext cx="1201500" cy="572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2"/>
                </a:solidFill>
                <a:latin typeface="Crimson Text"/>
                <a:ea typeface="Crimson Text"/>
                <a:cs typeface="Crimson Text"/>
                <a:sym typeface="Crimson Text"/>
              </a:rPr>
              <a:t>CRM</a:t>
            </a:r>
            <a:endParaRPr sz="1800">
              <a:solidFill>
                <a:schemeClr val="dk2"/>
              </a:solidFill>
              <a:latin typeface="Crimson Text"/>
              <a:ea typeface="Crimson Text"/>
              <a:cs typeface="Crimson Text"/>
              <a:sym typeface="Crimson Text"/>
            </a:endParaRPr>
          </a:p>
        </p:txBody>
      </p:sp>
      <p:cxnSp>
        <p:nvCxnSpPr>
          <p:cNvPr id="239" name="Google Shape;239;p30"/>
          <p:cNvCxnSpPr>
            <a:stCxn id="229" idx="4"/>
            <a:endCxn id="230" idx="0"/>
          </p:cNvCxnSpPr>
          <p:nvPr/>
        </p:nvCxnSpPr>
        <p:spPr>
          <a:xfrm>
            <a:off x="7494125" y="2462200"/>
            <a:ext cx="0" cy="786300"/>
          </a:xfrm>
          <a:prstGeom prst="straightConnector1">
            <a:avLst/>
          </a:prstGeom>
          <a:noFill/>
          <a:ln cap="flat" cmpd="sng" w="19050">
            <a:solidFill>
              <a:schemeClr val="dk1"/>
            </a:solidFill>
            <a:prstDash val="solid"/>
            <a:round/>
            <a:headEnd len="med" w="med" type="none"/>
            <a:tailEnd len="med" w="med" type="triangle"/>
          </a:ln>
        </p:spPr>
      </p:cxnSp>
      <p:sp>
        <p:nvSpPr>
          <p:cNvPr id="240" name="Google Shape;240;p30"/>
          <p:cNvSpPr txBox="1"/>
          <p:nvPr/>
        </p:nvSpPr>
        <p:spPr>
          <a:xfrm rot="5400000">
            <a:off x="7202750" y="2669175"/>
            <a:ext cx="733800" cy="37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dk2"/>
                </a:solidFill>
                <a:latin typeface="Crimson Text"/>
                <a:ea typeface="Crimson Text"/>
                <a:cs typeface="Crimson Text"/>
                <a:sym typeface="Crimson Text"/>
              </a:rPr>
              <a:t>specializes</a:t>
            </a:r>
            <a:endParaRPr sz="1000">
              <a:solidFill>
                <a:schemeClr val="dk2"/>
              </a:solidFill>
              <a:latin typeface="Crimson Text"/>
              <a:ea typeface="Crimson Text"/>
              <a:cs typeface="Crimson Text"/>
              <a:sym typeface="Crimson Text"/>
            </a:endParaRPr>
          </a:p>
        </p:txBody>
      </p:sp>
      <p:sp>
        <p:nvSpPr>
          <p:cNvPr id="241" name="Google Shape;241;p30"/>
          <p:cNvSpPr txBox="1"/>
          <p:nvPr/>
        </p:nvSpPr>
        <p:spPr>
          <a:xfrm>
            <a:off x="308475" y="1177513"/>
            <a:ext cx="2642700" cy="3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Crimson Text"/>
                <a:ea typeface="Crimson Text"/>
                <a:cs typeface="Crimson Text"/>
                <a:sym typeface="Crimson Text"/>
              </a:rPr>
              <a:t>Medieval Manuscript Ontology</a:t>
            </a:r>
            <a:endParaRPr>
              <a:solidFill>
                <a:schemeClr val="dk2"/>
              </a:solidFill>
              <a:latin typeface="Crimson Text"/>
              <a:ea typeface="Crimson Text"/>
              <a:cs typeface="Crimson Text"/>
              <a:sym typeface="Crimson Text"/>
            </a:endParaRPr>
          </a:p>
        </p:txBody>
      </p:sp>
      <p:sp>
        <p:nvSpPr>
          <p:cNvPr id="242" name="Google Shape;242;p30"/>
          <p:cNvSpPr txBox="1"/>
          <p:nvPr/>
        </p:nvSpPr>
        <p:spPr>
          <a:xfrm>
            <a:off x="0" y="4176700"/>
            <a:ext cx="3396000" cy="3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Crimson Text"/>
                <a:ea typeface="Crimson Text"/>
                <a:cs typeface="Crimson Text"/>
                <a:sym typeface="Crimson Text"/>
              </a:rPr>
              <a:t>Index Medii Aevi Geographice Operum</a:t>
            </a:r>
            <a:endParaRPr>
              <a:solidFill>
                <a:schemeClr val="dk2"/>
              </a:solidFill>
              <a:latin typeface="Crimson Text"/>
              <a:ea typeface="Crimson Text"/>
              <a:cs typeface="Crimson Text"/>
              <a:sym typeface="Crimson Text"/>
            </a:endParaRPr>
          </a:p>
        </p:txBody>
      </p:sp>
      <p:sp>
        <p:nvSpPr>
          <p:cNvPr id="243" name="Google Shape;243;p30"/>
          <p:cNvSpPr txBox="1"/>
          <p:nvPr/>
        </p:nvSpPr>
        <p:spPr>
          <a:xfrm>
            <a:off x="6248300" y="4176688"/>
            <a:ext cx="2642700" cy="3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Crimson Text"/>
                <a:ea typeface="Crimson Text"/>
                <a:cs typeface="Crimson Text"/>
                <a:sym typeface="Crimson Text"/>
              </a:rPr>
              <a:t>Conceptual Reference Model</a:t>
            </a:r>
            <a:endParaRPr>
              <a:solidFill>
                <a:schemeClr val="dk2"/>
              </a:solidFill>
              <a:latin typeface="Crimson Text"/>
              <a:ea typeface="Crimson Text"/>
              <a:cs typeface="Crimson Text"/>
              <a:sym typeface="Crimson Text"/>
            </a:endParaRPr>
          </a:p>
        </p:txBody>
      </p:sp>
      <p:sp>
        <p:nvSpPr>
          <p:cNvPr id="244" name="Google Shape;244;p30"/>
          <p:cNvSpPr txBox="1"/>
          <p:nvPr/>
        </p:nvSpPr>
        <p:spPr>
          <a:xfrm>
            <a:off x="6172775" y="1184500"/>
            <a:ext cx="2642700" cy="34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2"/>
                </a:solidFill>
                <a:latin typeface="Crimson Text"/>
                <a:ea typeface="Crimson Text"/>
                <a:cs typeface="Crimson Text"/>
                <a:sym typeface="Crimson Text"/>
              </a:rPr>
              <a:t>Europeana Data Model</a:t>
            </a:r>
            <a:endParaRPr>
              <a:solidFill>
                <a:schemeClr val="dk2"/>
              </a:solidFill>
              <a:latin typeface="Crimson Text"/>
              <a:ea typeface="Crimson Text"/>
              <a:cs typeface="Crimson Text"/>
              <a:sym typeface="Crimson Text"/>
            </a:endParaRPr>
          </a:p>
        </p:txBody>
      </p:sp>
      <p:cxnSp>
        <p:nvCxnSpPr>
          <p:cNvPr id="245" name="Google Shape;245;p30"/>
          <p:cNvCxnSpPr>
            <a:stCxn id="228" idx="6"/>
            <a:endCxn id="230" idx="2"/>
          </p:cNvCxnSpPr>
          <p:nvPr/>
        </p:nvCxnSpPr>
        <p:spPr>
          <a:xfrm>
            <a:off x="2525025" y="3723500"/>
            <a:ext cx="4106400" cy="0"/>
          </a:xfrm>
          <a:prstGeom prst="straightConnector1">
            <a:avLst/>
          </a:prstGeom>
          <a:noFill/>
          <a:ln cap="flat" cmpd="sng" w="19050">
            <a:solidFill>
              <a:schemeClr val="dk1"/>
            </a:solidFill>
            <a:prstDash val="solid"/>
            <a:round/>
            <a:headEnd len="med" w="med" type="none"/>
            <a:tailEnd len="med" w="med" type="triangle"/>
          </a:ln>
        </p:spPr>
      </p:cxnSp>
      <p:sp>
        <p:nvSpPr>
          <p:cNvPr id="246" name="Google Shape;246;p30"/>
          <p:cNvSpPr txBox="1"/>
          <p:nvPr/>
        </p:nvSpPr>
        <p:spPr>
          <a:xfrm>
            <a:off x="3359875" y="3795400"/>
            <a:ext cx="2369400" cy="214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600">
                <a:solidFill>
                  <a:schemeClr val="dk2"/>
                </a:solidFill>
                <a:latin typeface="Crimson Text"/>
                <a:ea typeface="Crimson Text"/>
                <a:cs typeface="Crimson Text"/>
                <a:sym typeface="Crimson Text"/>
              </a:rPr>
              <a:t>(is aligned with)</a:t>
            </a:r>
            <a:endParaRPr sz="1600">
              <a:solidFill>
                <a:schemeClr val="dk2"/>
              </a:solidFill>
              <a:latin typeface="Crimson Text"/>
              <a:ea typeface="Crimson Text"/>
              <a:cs typeface="Crimson Text"/>
              <a:sym typeface="Crimson Tex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Conceptual Reference Model (CIDOC CRM v. 7.1.2)</a:t>
            </a:r>
            <a:endParaRPr/>
          </a:p>
        </p:txBody>
      </p:sp>
      <p:pic>
        <p:nvPicPr>
          <p:cNvPr id="252" name="Google Shape;252;p31"/>
          <p:cNvPicPr preferRelativeResize="0"/>
          <p:nvPr/>
        </p:nvPicPr>
        <p:blipFill>
          <a:blip r:embed="rId3">
            <a:alphaModFix/>
          </a:blip>
          <a:stretch>
            <a:fillRect/>
          </a:stretch>
        </p:blipFill>
        <p:spPr>
          <a:xfrm>
            <a:off x="1095950" y="1412575"/>
            <a:ext cx="6952101" cy="3347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11700" y="445025"/>
            <a:ext cx="8520600" cy="70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Introduction</a:t>
            </a:r>
            <a:endParaRPr sz="3600"/>
          </a:p>
        </p:txBody>
      </p:sp>
      <p:sp>
        <p:nvSpPr>
          <p:cNvPr id="64" name="Google Shape;64;p14"/>
          <p:cNvSpPr txBox="1"/>
          <p:nvPr>
            <p:ph idx="1" type="body"/>
          </p:nvPr>
        </p:nvSpPr>
        <p:spPr>
          <a:xfrm>
            <a:off x="971525" y="2027575"/>
            <a:ext cx="2439300" cy="1587300"/>
          </a:xfrm>
          <a:prstGeom prst="rect">
            <a:avLst/>
          </a:prstGeom>
        </p:spPr>
        <p:txBody>
          <a:bodyPr anchorCtr="0" anchor="t" bIns="91425" lIns="91425" spcFirstLastPara="1" rIns="91425" wrap="square" tIns="91425">
            <a:normAutofit lnSpcReduction="20000"/>
          </a:bodyPr>
          <a:lstStyle/>
          <a:p>
            <a:pPr indent="0" lvl="0" marL="0" rtl="0" algn="ctr">
              <a:lnSpc>
                <a:spcPct val="100000"/>
              </a:lnSpc>
              <a:spcBef>
                <a:spcPts val="0"/>
              </a:spcBef>
              <a:spcAft>
                <a:spcPts val="0"/>
              </a:spcAft>
              <a:buNone/>
            </a:pPr>
            <a:r>
              <a:rPr lang="en">
                <a:latin typeface="Crimson Text"/>
                <a:ea typeface="Crimson Text"/>
                <a:cs typeface="Crimson Text"/>
                <a:sym typeface="Crimson Text"/>
              </a:rPr>
              <a:t>Jade Snelling</a:t>
            </a:r>
            <a:endParaRPr>
              <a:latin typeface="Crimson Text"/>
              <a:ea typeface="Crimson Text"/>
              <a:cs typeface="Crimson Text"/>
              <a:sym typeface="Crimson Text"/>
            </a:endParaRPr>
          </a:p>
          <a:p>
            <a:pPr indent="0" lvl="0" marL="0" rtl="0" algn="ctr">
              <a:lnSpc>
                <a:spcPct val="100000"/>
              </a:lnSpc>
              <a:spcBef>
                <a:spcPts val="1200"/>
              </a:spcBef>
              <a:spcAft>
                <a:spcPts val="0"/>
              </a:spcAft>
              <a:buNone/>
            </a:pPr>
            <a:r>
              <a:rPr lang="en">
                <a:latin typeface="Crimson Text"/>
                <a:ea typeface="Crimson Text"/>
                <a:cs typeface="Crimson Text"/>
                <a:sym typeface="Crimson Text"/>
              </a:rPr>
              <a:t>Special Collections and University Archives</a:t>
            </a:r>
            <a:endParaRPr>
              <a:latin typeface="Crimson Text"/>
              <a:ea typeface="Crimson Text"/>
              <a:cs typeface="Crimson Text"/>
              <a:sym typeface="Crimson Text"/>
            </a:endParaRPr>
          </a:p>
          <a:p>
            <a:pPr indent="0" lvl="0" marL="0" rtl="0" algn="ctr">
              <a:lnSpc>
                <a:spcPct val="100000"/>
              </a:lnSpc>
              <a:spcBef>
                <a:spcPts val="1200"/>
              </a:spcBef>
              <a:spcAft>
                <a:spcPts val="0"/>
              </a:spcAft>
              <a:buNone/>
            </a:pPr>
            <a:r>
              <a:rPr lang="en">
                <a:latin typeface="Crimson Text"/>
                <a:ea typeface="Crimson Text"/>
                <a:cs typeface="Crimson Text"/>
                <a:sym typeface="Crimson Text"/>
              </a:rPr>
              <a:t>Virginia Tech </a:t>
            </a:r>
            <a:endParaRPr>
              <a:latin typeface="Crimson Text"/>
              <a:ea typeface="Crimson Text"/>
              <a:cs typeface="Crimson Text"/>
              <a:sym typeface="Crimson Text"/>
            </a:endParaRPr>
          </a:p>
          <a:p>
            <a:pPr indent="0" lvl="0" marL="0" rtl="0" algn="ctr">
              <a:lnSpc>
                <a:spcPct val="100000"/>
              </a:lnSpc>
              <a:spcBef>
                <a:spcPts val="1200"/>
              </a:spcBef>
              <a:spcAft>
                <a:spcPts val="1200"/>
              </a:spcAft>
              <a:buNone/>
            </a:pPr>
            <a:r>
              <a:rPr lang="en">
                <a:latin typeface="Crimson Text"/>
                <a:ea typeface="Crimson Text"/>
                <a:cs typeface="Crimson Text"/>
                <a:sym typeface="Crimson Text"/>
              </a:rPr>
              <a:t>2023 LEADING Fellow</a:t>
            </a:r>
            <a:endParaRPr>
              <a:latin typeface="Crimson Text"/>
              <a:ea typeface="Crimson Text"/>
              <a:cs typeface="Crimson Text"/>
              <a:sym typeface="Crimson Text"/>
            </a:endParaRPr>
          </a:p>
        </p:txBody>
      </p:sp>
      <p:sp>
        <p:nvSpPr>
          <p:cNvPr id="65" name="Google Shape;65;p14"/>
          <p:cNvSpPr txBox="1"/>
          <p:nvPr>
            <p:ph idx="2" type="body"/>
          </p:nvPr>
        </p:nvSpPr>
        <p:spPr>
          <a:xfrm>
            <a:off x="5733175" y="1856575"/>
            <a:ext cx="2481300" cy="21774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None/>
            </a:pPr>
            <a:r>
              <a:rPr b="1" lang="en">
                <a:latin typeface="Crimson Text"/>
                <a:ea typeface="Crimson Text"/>
                <a:cs typeface="Crimson Text"/>
                <a:sym typeface="Crimson Text"/>
              </a:rPr>
              <a:t>Thanks to:</a:t>
            </a:r>
            <a:endParaRPr b="1">
              <a:latin typeface="Crimson Text"/>
              <a:ea typeface="Crimson Text"/>
              <a:cs typeface="Crimson Text"/>
              <a:sym typeface="Crimson Text"/>
            </a:endParaRPr>
          </a:p>
          <a:p>
            <a:pPr indent="0" lvl="0" marL="0" rtl="0" algn="ctr">
              <a:lnSpc>
                <a:spcPct val="100000"/>
              </a:lnSpc>
              <a:spcBef>
                <a:spcPts val="1200"/>
              </a:spcBef>
              <a:spcAft>
                <a:spcPts val="0"/>
              </a:spcAft>
              <a:buNone/>
            </a:pPr>
            <a:r>
              <a:rPr lang="en">
                <a:latin typeface="Crimson Text"/>
                <a:ea typeface="Crimson Text"/>
                <a:cs typeface="Crimson Text"/>
                <a:sym typeface="Crimson Text"/>
              </a:rPr>
              <a:t>L.P. Coladangelo</a:t>
            </a:r>
            <a:endParaRPr>
              <a:latin typeface="Crimson Text"/>
              <a:ea typeface="Crimson Text"/>
              <a:cs typeface="Crimson Text"/>
              <a:sym typeface="Crimson Text"/>
            </a:endParaRPr>
          </a:p>
          <a:p>
            <a:pPr indent="0" lvl="0" marL="0" rtl="0" algn="ctr">
              <a:lnSpc>
                <a:spcPct val="100000"/>
              </a:lnSpc>
              <a:spcBef>
                <a:spcPts val="1200"/>
              </a:spcBef>
              <a:spcAft>
                <a:spcPts val="0"/>
              </a:spcAft>
              <a:buNone/>
            </a:pPr>
            <a:r>
              <a:rPr lang="en">
                <a:latin typeface="Crimson Text"/>
                <a:ea typeface="Crimson Text"/>
                <a:cs typeface="Crimson Text"/>
                <a:sym typeface="Crimson Text"/>
              </a:rPr>
              <a:t>Lynn Ransom</a:t>
            </a:r>
            <a:endParaRPr>
              <a:latin typeface="Crimson Text"/>
              <a:ea typeface="Crimson Text"/>
              <a:cs typeface="Crimson Text"/>
              <a:sym typeface="Crimson Text"/>
            </a:endParaRPr>
          </a:p>
          <a:p>
            <a:pPr indent="0" lvl="0" marL="0" rtl="0" algn="ctr">
              <a:lnSpc>
                <a:spcPct val="100000"/>
              </a:lnSpc>
              <a:spcBef>
                <a:spcPts val="1200"/>
              </a:spcBef>
              <a:spcAft>
                <a:spcPts val="0"/>
              </a:spcAft>
              <a:buNone/>
            </a:pPr>
            <a:r>
              <a:rPr lang="en">
                <a:latin typeface="Crimson Text"/>
                <a:ea typeface="Crimson Text"/>
                <a:cs typeface="Crimson Text"/>
                <a:sym typeface="Crimson Text"/>
              </a:rPr>
              <a:t>Doug Emery</a:t>
            </a:r>
            <a:endParaRPr>
              <a:latin typeface="Crimson Text"/>
              <a:ea typeface="Crimson Text"/>
              <a:cs typeface="Crimson Text"/>
              <a:sym typeface="Crimson Text"/>
            </a:endParaRPr>
          </a:p>
          <a:p>
            <a:pPr indent="0" lvl="0" marL="0" rtl="0" algn="ctr">
              <a:lnSpc>
                <a:spcPct val="100000"/>
              </a:lnSpc>
              <a:spcBef>
                <a:spcPts val="1200"/>
              </a:spcBef>
              <a:spcAft>
                <a:spcPts val="1200"/>
              </a:spcAft>
              <a:buNone/>
            </a:pPr>
            <a:r>
              <a:rPr lang="en">
                <a:latin typeface="Crimson Text"/>
                <a:ea typeface="Crimson Text"/>
                <a:cs typeface="Crimson Text"/>
                <a:sym typeface="Crimson Text"/>
              </a:rPr>
              <a:t>Mace Jones (co-fellow)</a:t>
            </a:r>
            <a:endParaRPr>
              <a:latin typeface="Crimson Text"/>
              <a:ea typeface="Crimson Text"/>
              <a:cs typeface="Crimson Text"/>
              <a:sym typeface="Crimson Text"/>
            </a:endParaRPr>
          </a:p>
        </p:txBody>
      </p:sp>
      <p:pic>
        <p:nvPicPr>
          <p:cNvPr id="66" name="Google Shape;66;p14"/>
          <p:cNvPicPr preferRelativeResize="0"/>
          <p:nvPr/>
        </p:nvPicPr>
        <p:blipFill>
          <a:blip r:embed="rId3">
            <a:alphaModFix/>
          </a:blip>
          <a:stretch>
            <a:fillRect/>
          </a:stretch>
        </p:blipFill>
        <p:spPr>
          <a:xfrm>
            <a:off x="3703375" y="3979425"/>
            <a:ext cx="1737250" cy="899000"/>
          </a:xfrm>
          <a:prstGeom prst="rect">
            <a:avLst/>
          </a:prstGeom>
          <a:noFill/>
          <a:ln>
            <a:noFill/>
          </a:ln>
        </p:spPr>
      </p:pic>
      <p:pic>
        <p:nvPicPr>
          <p:cNvPr id="67" name="Google Shape;67;p14"/>
          <p:cNvPicPr preferRelativeResize="0"/>
          <p:nvPr/>
        </p:nvPicPr>
        <p:blipFill>
          <a:blip r:embed="rId4">
            <a:alphaModFix/>
          </a:blip>
          <a:stretch>
            <a:fillRect/>
          </a:stretch>
        </p:blipFill>
        <p:spPr>
          <a:xfrm>
            <a:off x="4070625" y="2027563"/>
            <a:ext cx="1002750" cy="1071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Mapping highlight: DS to CRM</a:t>
            </a:r>
            <a:endParaRPr/>
          </a:p>
        </p:txBody>
      </p:sp>
      <p:pic>
        <p:nvPicPr>
          <p:cNvPr id="258" name="Google Shape;258;p32"/>
          <p:cNvPicPr preferRelativeResize="0"/>
          <p:nvPr/>
        </p:nvPicPr>
        <p:blipFill>
          <a:blip r:embed="rId3">
            <a:alphaModFix/>
          </a:blip>
          <a:stretch>
            <a:fillRect/>
          </a:stretch>
        </p:blipFill>
        <p:spPr>
          <a:xfrm>
            <a:off x="88613" y="3001325"/>
            <a:ext cx="8966774" cy="1059558"/>
          </a:xfrm>
          <a:prstGeom prst="rect">
            <a:avLst/>
          </a:prstGeom>
          <a:noFill/>
          <a:ln cap="flat" cmpd="sng" w="19050">
            <a:solidFill>
              <a:schemeClr val="dk1"/>
            </a:solidFill>
            <a:prstDash val="solid"/>
            <a:round/>
            <a:headEnd len="sm" w="sm" type="none"/>
            <a:tailEnd len="sm" w="sm" type="none"/>
          </a:ln>
        </p:spPr>
      </p:pic>
      <p:pic>
        <p:nvPicPr>
          <p:cNvPr id="259" name="Google Shape;259;p32"/>
          <p:cNvPicPr preferRelativeResize="0"/>
          <p:nvPr/>
        </p:nvPicPr>
        <p:blipFill>
          <a:blip r:embed="rId4">
            <a:alphaModFix/>
          </a:blip>
          <a:stretch>
            <a:fillRect/>
          </a:stretch>
        </p:blipFill>
        <p:spPr>
          <a:xfrm>
            <a:off x="88612" y="1316550"/>
            <a:ext cx="8966774" cy="1544675"/>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Europeana Data Model (EDM)</a:t>
            </a:r>
            <a:endParaRPr/>
          </a:p>
        </p:txBody>
      </p:sp>
      <p:pic>
        <p:nvPicPr>
          <p:cNvPr id="265" name="Google Shape;265;p33"/>
          <p:cNvPicPr preferRelativeResize="0"/>
          <p:nvPr/>
        </p:nvPicPr>
        <p:blipFill>
          <a:blip r:embed="rId3">
            <a:alphaModFix/>
          </a:blip>
          <a:stretch>
            <a:fillRect/>
          </a:stretch>
        </p:blipFill>
        <p:spPr>
          <a:xfrm>
            <a:off x="514150" y="1152800"/>
            <a:ext cx="8115700" cy="342727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Mapping highlight: DS to EDM</a:t>
            </a:r>
            <a:endParaRPr/>
          </a:p>
        </p:txBody>
      </p:sp>
      <p:pic>
        <p:nvPicPr>
          <p:cNvPr id="271" name="Google Shape;271;p34"/>
          <p:cNvPicPr preferRelativeResize="0"/>
          <p:nvPr/>
        </p:nvPicPr>
        <p:blipFill>
          <a:blip r:embed="rId3">
            <a:alphaModFix/>
          </a:blip>
          <a:stretch>
            <a:fillRect/>
          </a:stretch>
        </p:blipFill>
        <p:spPr>
          <a:xfrm>
            <a:off x="114800" y="1152475"/>
            <a:ext cx="8914400" cy="1126975"/>
          </a:xfrm>
          <a:prstGeom prst="rect">
            <a:avLst/>
          </a:prstGeom>
          <a:noFill/>
          <a:ln cap="flat" cmpd="sng" w="19050">
            <a:solidFill>
              <a:schemeClr val="dk1"/>
            </a:solidFill>
            <a:prstDash val="solid"/>
            <a:round/>
            <a:headEnd len="sm" w="sm" type="none"/>
            <a:tailEnd len="sm" w="sm" type="none"/>
          </a:ln>
        </p:spPr>
      </p:pic>
      <p:pic>
        <p:nvPicPr>
          <p:cNvPr id="272" name="Google Shape;272;p34"/>
          <p:cNvPicPr preferRelativeResize="0"/>
          <p:nvPr/>
        </p:nvPicPr>
        <p:blipFill>
          <a:blip r:embed="rId4">
            <a:alphaModFix/>
          </a:blip>
          <a:stretch>
            <a:fillRect/>
          </a:stretch>
        </p:blipFill>
        <p:spPr>
          <a:xfrm>
            <a:off x="152400" y="2431850"/>
            <a:ext cx="8839204" cy="945208"/>
          </a:xfrm>
          <a:prstGeom prst="rect">
            <a:avLst/>
          </a:prstGeom>
          <a:noFill/>
          <a:ln cap="flat" cmpd="sng" w="19050">
            <a:solidFill>
              <a:schemeClr val="dk1"/>
            </a:solidFill>
            <a:prstDash val="solid"/>
            <a:round/>
            <a:headEnd len="sm" w="sm" type="none"/>
            <a:tailEnd len="sm" w="sm" type="none"/>
          </a:ln>
        </p:spPr>
      </p:pic>
      <p:pic>
        <p:nvPicPr>
          <p:cNvPr id="273" name="Google Shape;273;p34"/>
          <p:cNvPicPr preferRelativeResize="0"/>
          <p:nvPr/>
        </p:nvPicPr>
        <p:blipFill>
          <a:blip r:embed="rId5">
            <a:alphaModFix/>
          </a:blip>
          <a:stretch>
            <a:fillRect/>
          </a:stretch>
        </p:blipFill>
        <p:spPr>
          <a:xfrm>
            <a:off x="152400" y="3529458"/>
            <a:ext cx="8839204" cy="1381126"/>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EDM Definition</a:t>
            </a:r>
            <a:endParaRPr/>
          </a:p>
        </p:txBody>
      </p:sp>
      <p:sp>
        <p:nvSpPr>
          <p:cNvPr id="279" name="Google Shape;279;p35"/>
          <p:cNvSpPr txBox="1"/>
          <p:nvPr>
            <p:ph idx="1" type="body"/>
          </p:nvPr>
        </p:nvSpPr>
        <p:spPr>
          <a:xfrm>
            <a:off x="311700" y="1152475"/>
            <a:ext cx="2550000" cy="3416400"/>
          </a:xfrm>
          <a:prstGeom prst="rect">
            <a:avLst/>
          </a:prstGeom>
        </p:spPr>
        <p:txBody>
          <a:bodyPr anchorCtr="0" anchor="ctr" bIns="91425" lIns="91425" spcFirstLastPara="1" rIns="91425" wrap="square" tIns="91425">
            <a:normAutofit/>
          </a:bodyPr>
          <a:lstStyle/>
          <a:p>
            <a:pPr indent="0" lvl="0" marL="0" rtl="0" algn="l">
              <a:spcBef>
                <a:spcPts val="0"/>
              </a:spcBef>
              <a:spcAft>
                <a:spcPts val="1200"/>
              </a:spcAft>
              <a:buNone/>
            </a:pPr>
            <a:r>
              <a:rPr lang="en" sz="2100">
                <a:latin typeface="Crimson Text"/>
                <a:ea typeface="Crimson Text"/>
                <a:cs typeface="Crimson Text"/>
                <a:sym typeface="Crimson Text"/>
              </a:rPr>
              <a:t>“This class includes the Cultural Heritage objects that Europeana collects descriptions about.”</a:t>
            </a:r>
            <a:endParaRPr sz="2100">
              <a:latin typeface="Crimson Text"/>
              <a:ea typeface="Crimson Text"/>
              <a:cs typeface="Crimson Text"/>
              <a:sym typeface="Crimson Text"/>
            </a:endParaRPr>
          </a:p>
        </p:txBody>
      </p:sp>
      <p:pic>
        <p:nvPicPr>
          <p:cNvPr id="280" name="Google Shape;280;p35"/>
          <p:cNvPicPr preferRelativeResize="0"/>
          <p:nvPr/>
        </p:nvPicPr>
        <p:blipFill>
          <a:blip r:embed="rId3">
            <a:alphaModFix/>
          </a:blip>
          <a:stretch>
            <a:fillRect/>
          </a:stretch>
        </p:blipFill>
        <p:spPr>
          <a:xfrm>
            <a:off x="2702276" y="1017725"/>
            <a:ext cx="6296725" cy="35501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36"/>
          <p:cNvSpPr txBox="1"/>
          <p:nvPr>
            <p:ph type="title"/>
          </p:nvPr>
        </p:nvSpPr>
        <p:spPr>
          <a:xfrm>
            <a:off x="311700" y="2730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Snapshot of a semantic mapping: DS to EDM</a:t>
            </a:r>
            <a:endParaRPr/>
          </a:p>
        </p:txBody>
      </p:sp>
      <p:pic>
        <p:nvPicPr>
          <p:cNvPr id="286" name="Google Shape;286;p36"/>
          <p:cNvPicPr preferRelativeResize="0"/>
          <p:nvPr/>
        </p:nvPicPr>
        <p:blipFill>
          <a:blip r:embed="rId3">
            <a:alphaModFix/>
          </a:blip>
          <a:stretch>
            <a:fillRect/>
          </a:stretch>
        </p:blipFill>
        <p:spPr>
          <a:xfrm>
            <a:off x="311700" y="845699"/>
            <a:ext cx="6849777" cy="3505151"/>
          </a:xfrm>
          <a:prstGeom prst="rect">
            <a:avLst/>
          </a:prstGeom>
          <a:noFill/>
          <a:ln cap="flat" cmpd="sng" w="19050">
            <a:solidFill>
              <a:schemeClr val="dk1"/>
            </a:solidFill>
            <a:prstDash val="solid"/>
            <a:round/>
            <a:headEnd len="sm" w="sm" type="none"/>
            <a:tailEnd len="sm" w="sm" type="none"/>
          </a:ln>
        </p:spPr>
      </p:pic>
      <p:sp>
        <p:nvSpPr>
          <p:cNvPr id="287" name="Google Shape;287;p36"/>
          <p:cNvSpPr txBox="1"/>
          <p:nvPr/>
        </p:nvSpPr>
        <p:spPr>
          <a:xfrm>
            <a:off x="461600" y="932275"/>
            <a:ext cx="1882500" cy="1069800"/>
          </a:xfrm>
          <a:prstGeom prst="rect">
            <a:avLst/>
          </a:prstGeom>
          <a:noFill/>
          <a:ln cap="flat" cmpd="sng" w="28575">
            <a:solidFill>
              <a:srgbClr val="CC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pic>
        <p:nvPicPr>
          <p:cNvPr id="288" name="Google Shape;288;p36"/>
          <p:cNvPicPr preferRelativeResize="0"/>
          <p:nvPr/>
        </p:nvPicPr>
        <p:blipFill>
          <a:blip r:embed="rId4">
            <a:alphaModFix/>
          </a:blip>
          <a:stretch>
            <a:fillRect/>
          </a:stretch>
        </p:blipFill>
        <p:spPr>
          <a:xfrm>
            <a:off x="3297925" y="2226525"/>
            <a:ext cx="5416000" cy="2704425"/>
          </a:xfrm>
          <a:prstGeom prst="rect">
            <a:avLst/>
          </a:prstGeom>
          <a:noFill/>
          <a:ln cap="flat" cmpd="sng" w="19050">
            <a:solidFill>
              <a:schemeClr val="dk1"/>
            </a:solidFill>
            <a:prstDash val="solid"/>
            <a:round/>
            <a:headEnd len="sm" w="sm" type="none"/>
            <a:tailEnd len="sm" w="sm" type="none"/>
          </a:ln>
        </p:spPr>
      </p:pic>
      <p:cxnSp>
        <p:nvCxnSpPr>
          <p:cNvPr id="289" name="Google Shape;289;p36"/>
          <p:cNvCxnSpPr>
            <a:stCxn id="287" idx="2"/>
            <a:endCxn id="288" idx="0"/>
          </p:cNvCxnSpPr>
          <p:nvPr/>
        </p:nvCxnSpPr>
        <p:spPr>
          <a:xfrm>
            <a:off x="1402850" y="2002075"/>
            <a:ext cx="4603200" cy="224400"/>
          </a:xfrm>
          <a:prstGeom prst="straightConnector1">
            <a:avLst/>
          </a:prstGeom>
          <a:noFill/>
          <a:ln cap="flat" cmpd="sng" w="19050">
            <a:solidFill>
              <a:schemeClr val="dk1"/>
            </a:solidFill>
            <a:prstDash val="solid"/>
            <a:round/>
            <a:headEnd len="med" w="med"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Medieval Manuscript Ontology (MeMO)</a:t>
            </a:r>
            <a:endParaRPr/>
          </a:p>
        </p:txBody>
      </p:sp>
      <p:sp>
        <p:nvSpPr>
          <p:cNvPr id="295" name="Google Shape;295;p37"/>
          <p:cNvSpPr txBox="1"/>
          <p:nvPr>
            <p:ph idx="1" type="body"/>
          </p:nvPr>
        </p:nvSpPr>
        <p:spPr>
          <a:xfrm>
            <a:off x="311700" y="1152475"/>
            <a:ext cx="64464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Crimson Text"/>
              <a:buChar char="➢"/>
            </a:pPr>
            <a:r>
              <a:rPr lang="en" u="sng">
                <a:solidFill>
                  <a:schemeClr val="accent5"/>
                </a:solidFill>
                <a:latin typeface="Crimson Text"/>
                <a:ea typeface="Crimson Text"/>
                <a:cs typeface="Crimson Text"/>
                <a:sym typeface="Crimson Text"/>
                <a:hlinkClick r:id="rId3">
                  <a:extLst>
                    <a:ext uri="{A12FA001-AC4F-418D-AE19-62706E023703}">
                      <ahyp:hlinkClr val="tx"/>
                    </a:ext>
                  </a:extLst>
                </a:hlinkClick>
              </a:rPr>
              <a:t>https://irnerio-opendata.github.io/memo/current/memo.html</a:t>
            </a:r>
            <a:endParaRPr>
              <a:latin typeface="Crimson Text"/>
              <a:ea typeface="Crimson Text"/>
              <a:cs typeface="Crimson Text"/>
              <a:sym typeface="Crimson Text"/>
            </a:endParaRPr>
          </a:p>
          <a:p>
            <a:pPr indent="0" lvl="0" marL="0" rtl="0" algn="l">
              <a:spcBef>
                <a:spcPts val="1200"/>
              </a:spcBef>
              <a:spcAft>
                <a:spcPts val="1200"/>
              </a:spcAft>
              <a:buNone/>
            </a:pPr>
            <a:r>
              <a:t/>
            </a:r>
            <a:endParaRPr>
              <a:latin typeface="Crimson Text"/>
              <a:ea typeface="Crimson Text"/>
              <a:cs typeface="Crimson Text"/>
              <a:sym typeface="Crimson Text"/>
            </a:endParaRPr>
          </a:p>
        </p:txBody>
      </p:sp>
      <p:pic>
        <p:nvPicPr>
          <p:cNvPr id="296" name="Google Shape;296;p37"/>
          <p:cNvPicPr preferRelativeResize="0"/>
          <p:nvPr/>
        </p:nvPicPr>
        <p:blipFill>
          <a:blip r:embed="rId4">
            <a:alphaModFix/>
          </a:blip>
          <a:stretch>
            <a:fillRect/>
          </a:stretch>
        </p:blipFill>
        <p:spPr>
          <a:xfrm>
            <a:off x="2818850" y="1237550"/>
            <a:ext cx="6121375" cy="3030800"/>
          </a:xfrm>
          <a:prstGeom prst="rect">
            <a:avLst/>
          </a:prstGeom>
          <a:noFill/>
          <a:ln>
            <a:noFill/>
          </a:ln>
        </p:spPr>
      </p:pic>
      <p:pic>
        <p:nvPicPr>
          <p:cNvPr id="297" name="Google Shape;297;p37"/>
          <p:cNvPicPr preferRelativeResize="0"/>
          <p:nvPr/>
        </p:nvPicPr>
        <p:blipFill>
          <a:blip r:embed="rId5">
            <a:alphaModFix/>
          </a:blip>
          <a:stretch>
            <a:fillRect/>
          </a:stretch>
        </p:blipFill>
        <p:spPr>
          <a:xfrm>
            <a:off x="421778" y="1007575"/>
            <a:ext cx="2811372" cy="3706201"/>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Mapping highlight: DS to MeMO</a:t>
            </a:r>
            <a:endParaRPr/>
          </a:p>
        </p:txBody>
      </p:sp>
      <p:pic>
        <p:nvPicPr>
          <p:cNvPr id="303" name="Google Shape;303;p38"/>
          <p:cNvPicPr preferRelativeResize="0"/>
          <p:nvPr/>
        </p:nvPicPr>
        <p:blipFill>
          <a:blip r:embed="rId3">
            <a:alphaModFix/>
          </a:blip>
          <a:stretch>
            <a:fillRect/>
          </a:stretch>
        </p:blipFill>
        <p:spPr>
          <a:xfrm>
            <a:off x="1909913" y="2203000"/>
            <a:ext cx="5324176" cy="2606025"/>
          </a:xfrm>
          <a:prstGeom prst="rect">
            <a:avLst/>
          </a:prstGeom>
          <a:noFill/>
          <a:ln cap="flat" cmpd="sng" w="19050">
            <a:solidFill>
              <a:schemeClr val="dk1"/>
            </a:solidFill>
            <a:prstDash val="solid"/>
            <a:round/>
            <a:headEnd len="sm" w="sm" type="none"/>
            <a:tailEnd len="sm" w="sm" type="none"/>
          </a:ln>
        </p:spPr>
      </p:pic>
      <p:pic>
        <p:nvPicPr>
          <p:cNvPr id="304" name="Google Shape;304;p38"/>
          <p:cNvPicPr preferRelativeResize="0"/>
          <p:nvPr/>
        </p:nvPicPr>
        <p:blipFill>
          <a:blip r:embed="rId4">
            <a:alphaModFix/>
          </a:blip>
          <a:stretch>
            <a:fillRect/>
          </a:stretch>
        </p:blipFill>
        <p:spPr>
          <a:xfrm>
            <a:off x="152400" y="1170125"/>
            <a:ext cx="8839200" cy="735824"/>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sp>
        <p:nvSpPr>
          <p:cNvPr id="309" name="Google Shape;309;p39"/>
          <p:cNvSpPr txBox="1"/>
          <p:nvPr>
            <p:ph type="title"/>
          </p:nvPr>
        </p:nvSpPr>
        <p:spPr>
          <a:xfrm>
            <a:off x="311700" y="445025"/>
            <a:ext cx="8520600" cy="5727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Index Medii Aevi Geographiae Operum (IMAGO)</a:t>
            </a:r>
            <a:endParaRPr/>
          </a:p>
        </p:txBody>
      </p:sp>
      <p:pic>
        <p:nvPicPr>
          <p:cNvPr id="310" name="Google Shape;310;p39"/>
          <p:cNvPicPr preferRelativeResize="0"/>
          <p:nvPr/>
        </p:nvPicPr>
        <p:blipFill>
          <a:blip r:embed="rId3">
            <a:alphaModFix/>
          </a:blip>
          <a:stretch>
            <a:fillRect/>
          </a:stretch>
        </p:blipFill>
        <p:spPr>
          <a:xfrm>
            <a:off x="645482" y="1330899"/>
            <a:ext cx="7853052" cy="2833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Mapping highlight: DS to IMAGO</a:t>
            </a:r>
            <a:endParaRPr/>
          </a:p>
        </p:txBody>
      </p:sp>
      <p:pic>
        <p:nvPicPr>
          <p:cNvPr id="316" name="Google Shape;316;p40"/>
          <p:cNvPicPr preferRelativeResize="0"/>
          <p:nvPr/>
        </p:nvPicPr>
        <p:blipFill>
          <a:blip r:embed="rId3">
            <a:alphaModFix/>
          </a:blip>
          <a:stretch>
            <a:fillRect/>
          </a:stretch>
        </p:blipFill>
        <p:spPr>
          <a:xfrm>
            <a:off x="74500" y="1155125"/>
            <a:ext cx="8905573" cy="870300"/>
          </a:xfrm>
          <a:prstGeom prst="rect">
            <a:avLst/>
          </a:prstGeom>
          <a:noFill/>
          <a:ln cap="flat" cmpd="sng" w="19050">
            <a:solidFill>
              <a:schemeClr val="dk1"/>
            </a:solidFill>
            <a:prstDash val="solid"/>
            <a:round/>
            <a:headEnd len="sm" w="sm" type="none"/>
            <a:tailEnd len="sm" w="sm" type="none"/>
          </a:ln>
        </p:spPr>
      </p:pic>
      <p:pic>
        <p:nvPicPr>
          <p:cNvPr id="317" name="Google Shape;317;p40"/>
          <p:cNvPicPr preferRelativeResize="0"/>
          <p:nvPr/>
        </p:nvPicPr>
        <p:blipFill>
          <a:blip r:embed="rId4">
            <a:alphaModFix/>
          </a:blip>
          <a:stretch>
            <a:fillRect/>
          </a:stretch>
        </p:blipFill>
        <p:spPr>
          <a:xfrm>
            <a:off x="152400" y="2281725"/>
            <a:ext cx="8749765" cy="2501550"/>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Across the Data-Verse!</a:t>
            </a:r>
            <a:endParaRPr/>
          </a:p>
        </p:txBody>
      </p:sp>
      <p:sp>
        <p:nvSpPr>
          <p:cNvPr id="323" name="Google Shape;323;p41"/>
          <p:cNvSpPr/>
          <p:nvPr/>
        </p:nvSpPr>
        <p:spPr>
          <a:xfrm>
            <a:off x="4010500" y="2259525"/>
            <a:ext cx="1528800" cy="1174800"/>
          </a:xfrm>
          <a:prstGeom prst="ellipse">
            <a:avLst/>
          </a:prstGeom>
          <a:solidFill>
            <a:srgbClr val="93C47D"/>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324" name="Google Shape;324;p41"/>
          <p:cNvSpPr txBox="1"/>
          <p:nvPr/>
        </p:nvSpPr>
        <p:spPr>
          <a:xfrm>
            <a:off x="4010500" y="2371875"/>
            <a:ext cx="1528800" cy="950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rimson Text"/>
                <a:ea typeface="Crimson Text"/>
                <a:cs typeface="Crimson Text"/>
                <a:sym typeface="Crimson Text"/>
              </a:rPr>
              <a:t>Digital Scriptorium Model</a:t>
            </a:r>
            <a:endParaRPr sz="1800">
              <a:latin typeface="Crimson Text"/>
              <a:ea typeface="Crimson Text"/>
              <a:cs typeface="Crimson Text"/>
              <a:sym typeface="Crimson Text"/>
            </a:endParaRPr>
          </a:p>
        </p:txBody>
      </p:sp>
      <p:sp>
        <p:nvSpPr>
          <p:cNvPr id="325" name="Google Shape;325;p41"/>
          <p:cNvSpPr/>
          <p:nvPr/>
        </p:nvSpPr>
        <p:spPr>
          <a:xfrm>
            <a:off x="939250" y="2301375"/>
            <a:ext cx="935100" cy="9501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326" name="Google Shape;326;p41"/>
          <p:cNvSpPr/>
          <p:nvPr/>
        </p:nvSpPr>
        <p:spPr>
          <a:xfrm>
            <a:off x="1925325" y="1556588"/>
            <a:ext cx="993000" cy="9501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327" name="Google Shape;327;p41"/>
          <p:cNvSpPr/>
          <p:nvPr/>
        </p:nvSpPr>
        <p:spPr>
          <a:xfrm>
            <a:off x="714075" y="1184500"/>
            <a:ext cx="993000" cy="9501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328" name="Google Shape;328;p41"/>
          <p:cNvSpPr/>
          <p:nvPr/>
        </p:nvSpPr>
        <p:spPr>
          <a:xfrm>
            <a:off x="2025775" y="2772850"/>
            <a:ext cx="993000" cy="9501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329" name="Google Shape;329;p41"/>
          <p:cNvSpPr/>
          <p:nvPr/>
        </p:nvSpPr>
        <p:spPr>
          <a:xfrm>
            <a:off x="5456025" y="1163575"/>
            <a:ext cx="993000" cy="9501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330" name="Google Shape;330;p41"/>
          <p:cNvSpPr/>
          <p:nvPr/>
        </p:nvSpPr>
        <p:spPr>
          <a:xfrm>
            <a:off x="6449025" y="2259525"/>
            <a:ext cx="993000" cy="9501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331" name="Google Shape;331;p41"/>
          <p:cNvSpPr/>
          <p:nvPr/>
        </p:nvSpPr>
        <p:spPr>
          <a:xfrm>
            <a:off x="6054000" y="3722950"/>
            <a:ext cx="993000" cy="950100"/>
          </a:xfrm>
          <a:prstGeom prst="ellipse">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332" name="Google Shape;332;p41"/>
          <p:cNvSpPr/>
          <p:nvPr/>
        </p:nvSpPr>
        <p:spPr>
          <a:xfrm>
            <a:off x="6604700" y="562000"/>
            <a:ext cx="993000" cy="9501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roxima Nova"/>
              <a:ea typeface="Proxima Nova"/>
              <a:cs typeface="Proxima Nova"/>
              <a:sym typeface="Proxima Nova"/>
            </a:endParaRPr>
          </a:p>
        </p:txBody>
      </p:sp>
      <p:sp>
        <p:nvSpPr>
          <p:cNvPr id="333" name="Google Shape;333;p41"/>
          <p:cNvSpPr txBox="1"/>
          <p:nvPr/>
        </p:nvSpPr>
        <p:spPr>
          <a:xfrm>
            <a:off x="820875" y="1436275"/>
            <a:ext cx="779400" cy="4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rimson Text"/>
                <a:ea typeface="Crimson Text"/>
                <a:cs typeface="Crimson Text"/>
                <a:sym typeface="Crimson Text"/>
              </a:rPr>
              <a:t>CiTO</a:t>
            </a:r>
            <a:endParaRPr sz="1800">
              <a:latin typeface="Crimson Text"/>
              <a:ea typeface="Crimson Text"/>
              <a:cs typeface="Crimson Text"/>
              <a:sym typeface="Crimson Text"/>
            </a:endParaRPr>
          </a:p>
        </p:txBody>
      </p:sp>
      <p:sp>
        <p:nvSpPr>
          <p:cNvPr id="334" name="Google Shape;334;p41"/>
          <p:cNvSpPr txBox="1"/>
          <p:nvPr/>
        </p:nvSpPr>
        <p:spPr>
          <a:xfrm>
            <a:off x="939250" y="2574075"/>
            <a:ext cx="935100" cy="4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rimson Text"/>
                <a:ea typeface="Crimson Text"/>
                <a:cs typeface="Crimson Text"/>
                <a:sym typeface="Crimson Text"/>
              </a:rPr>
              <a:t>FaBiO</a:t>
            </a:r>
            <a:endParaRPr sz="1800">
              <a:latin typeface="Crimson Text"/>
              <a:ea typeface="Crimson Text"/>
              <a:cs typeface="Crimson Text"/>
              <a:sym typeface="Crimson Text"/>
            </a:endParaRPr>
          </a:p>
        </p:txBody>
      </p:sp>
      <p:sp>
        <p:nvSpPr>
          <p:cNvPr id="335" name="Google Shape;335;p41"/>
          <p:cNvSpPr txBox="1"/>
          <p:nvPr/>
        </p:nvSpPr>
        <p:spPr>
          <a:xfrm>
            <a:off x="2132575" y="3045575"/>
            <a:ext cx="779400" cy="4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rimson Text"/>
                <a:ea typeface="Crimson Text"/>
                <a:cs typeface="Crimson Text"/>
                <a:sym typeface="Crimson Text"/>
              </a:rPr>
              <a:t>FOAF</a:t>
            </a:r>
            <a:endParaRPr sz="1800">
              <a:latin typeface="Crimson Text"/>
              <a:ea typeface="Crimson Text"/>
              <a:cs typeface="Crimson Text"/>
              <a:sym typeface="Crimson Text"/>
            </a:endParaRPr>
          </a:p>
        </p:txBody>
      </p:sp>
      <p:sp>
        <p:nvSpPr>
          <p:cNvPr id="336" name="Google Shape;336;p41"/>
          <p:cNvSpPr txBox="1"/>
          <p:nvPr/>
        </p:nvSpPr>
        <p:spPr>
          <a:xfrm>
            <a:off x="1981875" y="1829275"/>
            <a:ext cx="879900" cy="4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rimson Text"/>
                <a:ea typeface="Crimson Text"/>
                <a:cs typeface="Crimson Text"/>
                <a:sym typeface="Crimson Text"/>
              </a:rPr>
              <a:t>MeMO</a:t>
            </a:r>
            <a:endParaRPr sz="1800">
              <a:latin typeface="Crimson Text"/>
              <a:ea typeface="Crimson Text"/>
              <a:cs typeface="Crimson Text"/>
              <a:sym typeface="Crimson Text"/>
            </a:endParaRPr>
          </a:p>
        </p:txBody>
      </p:sp>
      <p:sp>
        <p:nvSpPr>
          <p:cNvPr id="337" name="Google Shape;337;p41"/>
          <p:cNvSpPr txBox="1"/>
          <p:nvPr/>
        </p:nvSpPr>
        <p:spPr>
          <a:xfrm>
            <a:off x="6711500" y="834700"/>
            <a:ext cx="779400" cy="4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rimson Text"/>
                <a:ea typeface="Crimson Text"/>
                <a:cs typeface="Crimson Text"/>
                <a:sym typeface="Crimson Text"/>
              </a:rPr>
              <a:t>DC</a:t>
            </a:r>
            <a:endParaRPr sz="1800">
              <a:latin typeface="Crimson Text"/>
              <a:ea typeface="Crimson Text"/>
              <a:cs typeface="Crimson Text"/>
              <a:sym typeface="Crimson Text"/>
            </a:endParaRPr>
          </a:p>
        </p:txBody>
      </p:sp>
      <p:sp>
        <p:nvSpPr>
          <p:cNvPr id="338" name="Google Shape;338;p41"/>
          <p:cNvSpPr txBox="1"/>
          <p:nvPr/>
        </p:nvSpPr>
        <p:spPr>
          <a:xfrm>
            <a:off x="6160800" y="3995650"/>
            <a:ext cx="935100" cy="4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rimson Text"/>
                <a:ea typeface="Crimson Text"/>
                <a:cs typeface="Crimson Text"/>
                <a:sym typeface="Crimson Text"/>
              </a:rPr>
              <a:t>IMAGO</a:t>
            </a:r>
            <a:endParaRPr sz="1800">
              <a:latin typeface="Crimson Text"/>
              <a:ea typeface="Crimson Text"/>
              <a:cs typeface="Crimson Text"/>
              <a:sym typeface="Crimson Text"/>
            </a:endParaRPr>
          </a:p>
        </p:txBody>
      </p:sp>
      <p:sp>
        <p:nvSpPr>
          <p:cNvPr id="339" name="Google Shape;339;p41"/>
          <p:cNvSpPr txBox="1"/>
          <p:nvPr/>
        </p:nvSpPr>
        <p:spPr>
          <a:xfrm>
            <a:off x="5562825" y="1436275"/>
            <a:ext cx="779400" cy="4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rimson Text"/>
                <a:ea typeface="Crimson Text"/>
                <a:cs typeface="Crimson Text"/>
                <a:sym typeface="Crimson Text"/>
              </a:rPr>
              <a:t>EDM</a:t>
            </a:r>
            <a:endParaRPr sz="1800">
              <a:latin typeface="Crimson Text"/>
              <a:ea typeface="Crimson Text"/>
              <a:cs typeface="Crimson Text"/>
              <a:sym typeface="Crimson Text"/>
            </a:endParaRPr>
          </a:p>
        </p:txBody>
      </p:sp>
      <p:sp>
        <p:nvSpPr>
          <p:cNvPr id="340" name="Google Shape;340;p41"/>
          <p:cNvSpPr txBox="1"/>
          <p:nvPr/>
        </p:nvSpPr>
        <p:spPr>
          <a:xfrm>
            <a:off x="6531025" y="2532225"/>
            <a:ext cx="779400" cy="40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rimson Text"/>
                <a:ea typeface="Crimson Text"/>
                <a:cs typeface="Crimson Text"/>
                <a:sym typeface="Crimson Text"/>
              </a:rPr>
              <a:t>CRM</a:t>
            </a:r>
            <a:endParaRPr sz="1800">
              <a:latin typeface="Crimson Text"/>
              <a:ea typeface="Crimson Text"/>
              <a:cs typeface="Crimson Text"/>
              <a:sym typeface="Crimson Text"/>
            </a:endParaRPr>
          </a:p>
        </p:txBody>
      </p:sp>
      <p:cxnSp>
        <p:nvCxnSpPr>
          <p:cNvPr id="341" name="Google Shape;341;p41"/>
          <p:cNvCxnSpPr>
            <a:stCxn id="324" idx="1"/>
            <a:endCxn id="336" idx="3"/>
          </p:cNvCxnSpPr>
          <p:nvPr/>
        </p:nvCxnSpPr>
        <p:spPr>
          <a:xfrm rot="10800000">
            <a:off x="2861800" y="2031525"/>
            <a:ext cx="1148700" cy="815400"/>
          </a:xfrm>
          <a:prstGeom prst="straightConnector1">
            <a:avLst/>
          </a:prstGeom>
          <a:noFill/>
          <a:ln cap="flat" cmpd="sng" w="19050">
            <a:solidFill>
              <a:schemeClr val="dk1"/>
            </a:solidFill>
            <a:prstDash val="solid"/>
            <a:round/>
            <a:headEnd len="med" w="med" type="none"/>
            <a:tailEnd len="med" w="med" type="triangle"/>
          </a:ln>
        </p:spPr>
      </p:cxnSp>
      <p:cxnSp>
        <p:nvCxnSpPr>
          <p:cNvPr id="342" name="Google Shape;342;p41"/>
          <p:cNvCxnSpPr/>
          <p:nvPr/>
        </p:nvCxnSpPr>
        <p:spPr>
          <a:xfrm flipH="1" rot="10800000">
            <a:off x="5286075" y="2016900"/>
            <a:ext cx="346500" cy="398400"/>
          </a:xfrm>
          <a:prstGeom prst="straightConnector1">
            <a:avLst/>
          </a:prstGeom>
          <a:noFill/>
          <a:ln cap="flat" cmpd="sng" w="19050">
            <a:solidFill>
              <a:schemeClr val="dk1"/>
            </a:solidFill>
            <a:prstDash val="solid"/>
            <a:round/>
            <a:headEnd len="med" w="med" type="none"/>
            <a:tailEnd len="med" w="med" type="triangle"/>
          </a:ln>
        </p:spPr>
      </p:cxnSp>
      <p:cxnSp>
        <p:nvCxnSpPr>
          <p:cNvPr id="343" name="Google Shape;343;p41"/>
          <p:cNvCxnSpPr>
            <a:stCxn id="324" idx="3"/>
            <a:endCxn id="340" idx="1"/>
          </p:cNvCxnSpPr>
          <p:nvPr/>
        </p:nvCxnSpPr>
        <p:spPr>
          <a:xfrm flipH="1" rot="10800000">
            <a:off x="5539300" y="2734425"/>
            <a:ext cx="991800" cy="112500"/>
          </a:xfrm>
          <a:prstGeom prst="straightConnector1">
            <a:avLst/>
          </a:prstGeom>
          <a:noFill/>
          <a:ln cap="flat" cmpd="sng" w="19050">
            <a:solidFill>
              <a:schemeClr val="dk1"/>
            </a:solidFill>
            <a:prstDash val="solid"/>
            <a:round/>
            <a:headEnd len="med" w="med" type="none"/>
            <a:tailEnd len="med" w="med" type="triangle"/>
          </a:ln>
        </p:spPr>
      </p:cxnSp>
      <p:cxnSp>
        <p:nvCxnSpPr>
          <p:cNvPr id="344" name="Google Shape;344;p41"/>
          <p:cNvCxnSpPr>
            <a:endCxn id="338" idx="1"/>
          </p:cNvCxnSpPr>
          <p:nvPr/>
        </p:nvCxnSpPr>
        <p:spPr>
          <a:xfrm>
            <a:off x="5234100" y="3367900"/>
            <a:ext cx="926700" cy="830100"/>
          </a:xfrm>
          <a:prstGeom prst="straightConnector1">
            <a:avLst/>
          </a:prstGeom>
          <a:noFill/>
          <a:ln cap="flat" cmpd="sng" w="19050">
            <a:solidFill>
              <a:schemeClr val="dk1"/>
            </a:solidFill>
            <a:prstDash val="solid"/>
            <a:round/>
            <a:headEnd len="med" w="med" type="none"/>
            <a:tailEnd len="med" w="med" type="triangle"/>
          </a:ln>
        </p:spPr>
      </p:cxnSp>
      <p:cxnSp>
        <p:nvCxnSpPr>
          <p:cNvPr id="345" name="Google Shape;345;p41"/>
          <p:cNvCxnSpPr>
            <a:stCxn id="329" idx="7"/>
            <a:endCxn id="337" idx="1"/>
          </p:cNvCxnSpPr>
          <p:nvPr/>
        </p:nvCxnSpPr>
        <p:spPr>
          <a:xfrm flipH="1" rot="10800000">
            <a:off x="6303604" y="1036914"/>
            <a:ext cx="408000" cy="265800"/>
          </a:xfrm>
          <a:prstGeom prst="straightConnector1">
            <a:avLst/>
          </a:prstGeom>
          <a:noFill/>
          <a:ln cap="flat" cmpd="sng" w="19050">
            <a:solidFill>
              <a:schemeClr val="dk1"/>
            </a:solidFill>
            <a:prstDash val="solid"/>
            <a:round/>
            <a:headEnd len="med" w="med" type="none"/>
            <a:tailEnd len="med" w="med" type="triangle"/>
          </a:ln>
        </p:spPr>
      </p:cxnSp>
      <p:cxnSp>
        <p:nvCxnSpPr>
          <p:cNvPr id="346" name="Google Shape;346;p41"/>
          <p:cNvCxnSpPr>
            <a:stCxn id="331" idx="0"/>
            <a:endCxn id="330" idx="4"/>
          </p:cNvCxnSpPr>
          <p:nvPr/>
        </p:nvCxnSpPr>
        <p:spPr>
          <a:xfrm flipH="1" rot="10800000">
            <a:off x="6550500" y="3209650"/>
            <a:ext cx="395100" cy="513300"/>
          </a:xfrm>
          <a:prstGeom prst="straightConnector1">
            <a:avLst/>
          </a:prstGeom>
          <a:noFill/>
          <a:ln cap="flat" cmpd="sng" w="19050">
            <a:solidFill>
              <a:schemeClr val="dk1"/>
            </a:solidFill>
            <a:prstDash val="solid"/>
            <a:round/>
            <a:headEnd len="med" w="med" type="none"/>
            <a:tailEnd len="med" w="med" type="triangle"/>
          </a:ln>
        </p:spPr>
      </p:cxnSp>
      <p:cxnSp>
        <p:nvCxnSpPr>
          <p:cNvPr id="347" name="Google Shape;347;p41"/>
          <p:cNvCxnSpPr>
            <a:stCxn id="326" idx="4"/>
            <a:endCxn id="328" idx="0"/>
          </p:cNvCxnSpPr>
          <p:nvPr/>
        </p:nvCxnSpPr>
        <p:spPr>
          <a:xfrm>
            <a:off x="2421825" y="2506688"/>
            <a:ext cx="100500" cy="266100"/>
          </a:xfrm>
          <a:prstGeom prst="straightConnector1">
            <a:avLst/>
          </a:prstGeom>
          <a:noFill/>
          <a:ln cap="flat" cmpd="sng" w="19050">
            <a:solidFill>
              <a:schemeClr val="dk1"/>
            </a:solidFill>
            <a:prstDash val="solid"/>
            <a:round/>
            <a:headEnd len="med" w="med" type="none"/>
            <a:tailEnd len="med" w="med" type="triangle"/>
          </a:ln>
        </p:spPr>
      </p:cxnSp>
      <p:cxnSp>
        <p:nvCxnSpPr>
          <p:cNvPr id="348" name="Google Shape;348;p41"/>
          <p:cNvCxnSpPr/>
          <p:nvPr/>
        </p:nvCxnSpPr>
        <p:spPr>
          <a:xfrm flipH="1">
            <a:off x="1770600" y="2363350"/>
            <a:ext cx="294300" cy="69300"/>
          </a:xfrm>
          <a:prstGeom prst="straightConnector1">
            <a:avLst/>
          </a:prstGeom>
          <a:noFill/>
          <a:ln cap="flat" cmpd="sng" w="19050">
            <a:solidFill>
              <a:schemeClr val="dk1"/>
            </a:solidFill>
            <a:prstDash val="solid"/>
            <a:round/>
            <a:headEnd len="med" w="med" type="none"/>
            <a:tailEnd len="med" w="med" type="triangle"/>
          </a:ln>
        </p:spPr>
      </p:cxnSp>
      <p:cxnSp>
        <p:nvCxnSpPr>
          <p:cNvPr id="349" name="Google Shape;349;p41"/>
          <p:cNvCxnSpPr>
            <a:stCxn id="336" idx="1"/>
            <a:endCxn id="327" idx="6"/>
          </p:cNvCxnSpPr>
          <p:nvPr/>
        </p:nvCxnSpPr>
        <p:spPr>
          <a:xfrm rot="10800000">
            <a:off x="1707075" y="1659625"/>
            <a:ext cx="274800" cy="372000"/>
          </a:xfrm>
          <a:prstGeom prst="straightConnector1">
            <a:avLst/>
          </a:prstGeom>
          <a:noFill/>
          <a:ln cap="flat" cmpd="sng" w="19050">
            <a:solidFill>
              <a:schemeClr val="dk1"/>
            </a:solidFill>
            <a:prstDash val="solid"/>
            <a:round/>
            <a:headEnd len="med" w="med" type="none"/>
            <a:tailEnd len="med" w="med" type="triangl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Presentation Roadmap</a:t>
            </a:r>
            <a:endParaRPr/>
          </a:p>
        </p:txBody>
      </p:sp>
      <p:sp>
        <p:nvSpPr>
          <p:cNvPr id="73" name="Google Shape;73;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Crimson Text"/>
              <a:buChar char="➢"/>
            </a:pPr>
            <a:r>
              <a:rPr lang="en">
                <a:latin typeface="Crimson Text"/>
                <a:ea typeface="Crimson Text"/>
                <a:cs typeface="Crimson Text"/>
                <a:sym typeface="Crimson Text"/>
              </a:rPr>
              <a:t>Putting manuscript data to work</a:t>
            </a:r>
            <a:endParaRPr>
              <a:latin typeface="Crimson Text"/>
              <a:ea typeface="Crimson Text"/>
              <a:cs typeface="Crimson Text"/>
              <a:sym typeface="Crimson Text"/>
            </a:endParaRPr>
          </a:p>
          <a:p>
            <a:pPr indent="-317500" lvl="1" marL="914400" rtl="0" algn="l">
              <a:spcBef>
                <a:spcPts val="0"/>
              </a:spcBef>
              <a:spcAft>
                <a:spcPts val="0"/>
              </a:spcAft>
              <a:buSzPts val="1400"/>
              <a:buFont typeface="Crimson Text"/>
              <a:buChar char="○"/>
            </a:pPr>
            <a:r>
              <a:rPr lang="en">
                <a:latin typeface="Crimson Text"/>
                <a:ea typeface="Crimson Text"/>
                <a:cs typeface="Crimson Text"/>
                <a:sym typeface="Crimson Text"/>
              </a:rPr>
              <a:t>Redevelopment</a:t>
            </a:r>
            <a:endParaRPr>
              <a:latin typeface="Crimson Text"/>
              <a:ea typeface="Crimson Text"/>
              <a:cs typeface="Crimson Text"/>
              <a:sym typeface="Crimson Text"/>
            </a:endParaRPr>
          </a:p>
          <a:p>
            <a:pPr indent="-317500" lvl="1" marL="914400" rtl="0" algn="l">
              <a:spcBef>
                <a:spcPts val="0"/>
              </a:spcBef>
              <a:spcAft>
                <a:spcPts val="0"/>
              </a:spcAft>
              <a:buSzPts val="1400"/>
              <a:buFont typeface="Crimson Text"/>
              <a:buChar char="○"/>
            </a:pPr>
            <a:r>
              <a:rPr lang="en">
                <a:latin typeface="Crimson Text"/>
                <a:ea typeface="Crimson Text"/>
                <a:cs typeface="Crimson Text"/>
                <a:sym typeface="Crimson Text"/>
              </a:rPr>
              <a:t>Developing documentation and use cases</a:t>
            </a:r>
            <a:endParaRPr>
              <a:latin typeface="Crimson Text"/>
              <a:ea typeface="Crimson Text"/>
              <a:cs typeface="Crimson Text"/>
              <a:sym typeface="Crimson Text"/>
            </a:endParaRPr>
          </a:p>
          <a:p>
            <a:pPr indent="-317500" lvl="1" marL="914400" rtl="0" algn="l">
              <a:spcBef>
                <a:spcPts val="0"/>
              </a:spcBef>
              <a:spcAft>
                <a:spcPts val="0"/>
              </a:spcAft>
              <a:buSzPts val="1400"/>
              <a:buFont typeface="Crimson Text"/>
              <a:buChar char="○"/>
            </a:pPr>
            <a:r>
              <a:rPr lang="en">
                <a:latin typeface="Crimson Text"/>
                <a:ea typeface="Crimson Text"/>
                <a:cs typeface="Crimson Text"/>
                <a:sym typeface="Crimson Text"/>
              </a:rPr>
              <a:t>Different representations of the same thing</a:t>
            </a:r>
            <a:endParaRPr>
              <a:latin typeface="Crimson Text"/>
              <a:ea typeface="Crimson Text"/>
              <a:cs typeface="Crimson Text"/>
              <a:sym typeface="Crimson Text"/>
            </a:endParaRPr>
          </a:p>
          <a:p>
            <a:pPr indent="-342900" lvl="0" marL="457200" rtl="0" algn="l">
              <a:spcBef>
                <a:spcPts val="0"/>
              </a:spcBef>
              <a:spcAft>
                <a:spcPts val="0"/>
              </a:spcAft>
              <a:buSzPts val="1800"/>
              <a:buFont typeface="Crimson Text"/>
              <a:buChar char="➢"/>
            </a:pPr>
            <a:r>
              <a:rPr lang="en">
                <a:latin typeface="Crimson Text"/>
                <a:ea typeface="Crimson Text"/>
                <a:cs typeface="Crimson Text"/>
                <a:sym typeface="Crimson Text"/>
              </a:rPr>
              <a:t>Can we map to other models to query across datasets?</a:t>
            </a:r>
            <a:endParaRPr>
              <a:latin typeface="Crimson Text"/>
              <a:ea typeface="Crimson Text"/>
              <a:cs typeface="Crimson Text"/>
              <a:sym typeface="Crimson Text"/>
            </a:endParaRPr>
          </a:p>
          <a:p>
            <a:pPr indent="-317500" lvl="1" marL="914400" rtl="0" algn="l">
              <a:spcBef>
                <a:spcPts val="0"/>
              </a:spcBef>
              <a:spcAft>
                <a:spcPts val="0"/>
              </a:spcAft>
              <a:buSzPts val="1400"/>
              <a:buFont typeface="Crimson Text"/>
              <a:buChar char="○"/>
            </a:pPr>
            <a:r>
              <a:rPr lang="en">
                <a:latin typeface="Crimson Text"/>
                <a:ea typeface="Crimson Text"/>
                <a:cs typeface="Crimson Text"/>
                <a:sym typeface="Crimson Text"/>
              </a:rPr>
              <a:t>Mapping considerations and standards</a:t>
            </a:r>
            <a:endParaRPr>
              <a:latin typeface="Crimson Text"/>
              <a:ea typeface="Crimson Text"/>
              <a:cs typeface="Crimson Text"/>
              <a:sym typeface="Crimson Text"/>
            </a:endParaRPr>
          </a:p>
          <a:p>
            <a:pPr indent="-317500" lvl="1" marL="914400" rtl="0" algn="l">
              <a:spcBef>
                <a:spcPts val="0"/>
              </a:spcBef>
              <a:spcAft>
                <a:spcPts val="0"/>
              </a:spcAft>
              <a:buSzPts val="1400"/>
              <a:buFont typeface="Crimson Text"/>
              <a:buChar char="○"/>
            </a:pPr>
            <a:r>
              <a:rPr lang="en">
                <a:latin typeface="Crimson Text"/>
                <a:ea typeface="Crimson Text"/>
                <a:cs typeface="Crimson Text"/>
                <a:sym typeface="Crimson Text"/>
              </a:rPr>
              <a:t>Mapping observations</a:t>
            </a:r>
            <a:endParaRPr>
              <a:latin typeface="Crimson Text"/>
              <a:ea typeface="Crimson Text"/>
              <a:cs typeface="Crimson Text"/>
              <a:sym typeface="Crimson Text"/>
            </a:endParaRPr>
          </a:p>
          <a:p>
            <a:pPr indent="-342900" lvl="0" marL="457200" rtl="0" algn="l">
              <a:spcBef>
                <a:spcPts val="0"/>
              </a:spcBef>
              <a:spcAft>
                <a:spcPts val="0"/>
              </a:spcAft>
              <a:buSzPts val="1800"/>
              <a:buFont typeface="Crimson Text"/>
              <a:buChar char="➢"/>
            </a:pPr>
            <a:r>
              <a:rPr lang="en">
                <a:latin typeface="Crimson Text"/>
                <a:ea typeface="Crimson Text"/>
                <a:cs typeface="Crimson Text"/>
                <a:sym typeface="Crimson Text"/>
              </a:rPr>
              <a:t>Final takeaways and areas for future research</a:t>
            </a:r>
            <a:endParaRPr>
              <a:latin typeface="Crimson Text"/>
              <a:ea typeface="Crimson Text"/>
              <a:cs typeface="Crimson Text"/>
              <a:sym typeface="Crimson Text"/>
            </a:endParaRPr>
          </a:p>
          <a:p>
            <a:pPr indent="0" lvl="0" marL="914400" rtl="0" algn="l">
              <a:spcBef>
                <a:spcPts val="1200"/>
              </a:spcBef>
              <a:spcAft>
                <a:spcPts val="12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Sources and Further Reading</a:t>
            </a:r>
            <a:endParaRPr/>
          </a:p>
        </p:txBody>
      </p:sp>
      <p:sp>
        <p:nvSpPr>
          <p:cNvPr id="355" name="Google Shape;355;p42"/>
          <p:cNvSpPr txBox="1"/>
          <p:nvPr/>
        </p:nvSpPr>
        <p:spPr>
          <a:xfrm>
            <a:off x="399575" y="1017725"/>
            <a:ext cx="8502300" cy="384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latin typeface="Crimson Text"/>
                <a:ea typeface="Crimson Text"/>
                <a:cs typeface="Crimson Text"/>
                <a:sym typeface="Crimson Text"/>
              </a:rPr>
              <a:t>Allemang, Dean, James A Hendler, and Fabien Gandon. </a:t>
            </a:r>
            <a:r>
              <a:rPr i="1" lang="en" sz="900">
                <a:latin typeface="Crimson Text"/>
                <a:ea typeface="Crimson Text"/>
                <a:cs typeface="Crimson Text"/>
                <a:sym typeface="Crimson Text"/>
              </a:rPr>
              <a:t>Semantic Web for the Working Ontologist : Effective Modeling for Linked Data, RDFS, and OWL </a:t>
            </a:r>
            <a:r>
              <a:rPr lang="en" sz="900">
                <a:latin typeface="Crimson Text"/>
                <a:ea typeface="Crimson Text"/>
                <a:cs typeface="Crimson Text"/>
                <a:sym typeface="Crimson Text"/>
              </a:rPr>
              <a:t>(3rd edition). Association for Computing Machinery, 2020.</a:t>
            </a:r>
            <a:endParaRPr sz="900">
              <a:latin typeface="Crimson Text"/>
              <a:ea typeface="Crimson Text"/>
              <a:cs typeface="Crimson Text"/>
              <a:sym typeface="Crimson Text"/>
            </a:endParaRPr>
          </a:p>
          <a:p>
            <a:pPr indent="0" lvl="0" marL="0" rtl="0" algn="l">
              <a:lnSpc>
                <a:spcPct val="115000"/>
              </a:lnSpc>
              <a:spcBef>
                <a:spcPts val="0"/>
              </a:spcBef>
              <a:spcAft>
                <a:spcPts val="0"/>
              </a:spcAft>
              <a:buNone/>
            </a:pPr>
            <a:r>
              <a:rPr lang="en" sz="900">
                <a:latin typeface="Crimson Text"/>
                <a:ea typeface="Crimson Text"/>
                <a:cs typeface="Crimson Text"/>
                <a:sym typeface="Crimson Text"/>
              </a:rPr>
              <a:t>Antoniou, G, Paul Groth, Frank Van Harmelen, and Rinke Hoekstra. </a:t>
            </a:r>
            <a:r>
              <a:rPr i="1" lang="en" sz="900">
                <a:latin typeface="Crimson Text"/>
                <a:ea typeface="Crimson Text"/>
                <a:cs typeface="Crimson Text"/>
                <a:sym typeface="Crimson Text"/>
              </a:rPr>
              <a:t>A Semantic Web Primer </a:t>
            </a:r>
            <a:r>
              <a:rPr lang="en" sz="900">
                <a:latin typeface="Crimson Text"/>
                <a:ea typeface="Crimson Text"/>
                <a:cs typeface="Crimson Text"/>
                <a:sym typeface="Crimson Text"/>
              </a:rPr>
              <a:t>(3rd edition). MIT Press, 2012.</a:t>
            </a:r>
            <a:endParaRPr sz="900">
              <a:latin typeface="Crimson Text"/>
              <a:ea typeface="Crimson Text"/>
              <a:cs typeface="Crimson Text"/>
              <a:sym typeface="Crimson Text"/>
            </a:endParaRPr>
          </a:p>
          <a:p>
            <a:pPr indent="0" lvl="0" marL="0" rtl="0" algn="l">
              <a:lnSpc>
                <a:spcPct val="115000"/>
              </a:lnSpc>
              <a:spcBef>
                <a:spcPts val="0"/>
              </a:spcBef>
              <a:spcAft>
                <a:spcPts val="0"/>
              </a:spcAft>
              <a:buNone/>
            </a:pPr>
            <a:r>
              <a:rPr lang="en" sz="900">
                <a:latin typeface="Crimson Text"/>
                <a:ea typeface="Crimson Text"/>
                <a:cs typeface="Crimson Text"/>
                <a:sym typeface="Crimson Text"/>
              </a:rPr>
              <a:t>Bartalesi, Valentina, and Nicolo Pratelli. The IMAGO Ontology, July 12, 2021. </a:t>
            </a:r>
            <a:r>
              <a:rPr lang="en" sz="900" u="sng">
                <a:solidFill>
                  <a:schemeClr val="hlink"/>
                </a:solidFill>
                <a:latin typeface="Crimson Text"/>
                <a:ea typeface="Crimson Text"/>
                <a:cs typeface="Crimson Text"/>
                <a:sym typeface="Crimson Text"/>
                <a:hlinkClick r:id="rId3"/>
              </a:rPr>
              <a:t>https://imagoarchive.it/documentation/doc/index-en.html</a:t>
            </a:r>
            <a:endParaRPr sz="900">
              <a:latin typeface="Crimson Text"/>
              <a:ea typeface="Crimson Text"/>
              <a:cs typeface="Crimson Text"/>
              <a:sym typeface="Crimson Text"/>
            </a:endParaRPr>
          </a:p>
          <a:p>
            <a:pPr indent="0" lvl="0" marL="0" rtl="0" algn="l">
              <a:lnSpc>
                <a:spcPct val="115000"/>
              </a:lnSpc>
              <a:spcBef>
                <a:spcPts val="0"/>
              </a:spcBef>
              <a:spcAft>
                <a:spcPts val="0"/>
              </a:spcAft>
              <a:buNone/>
            </a:pPr>
            <a:r>
              <a:rPr lang="en" sz="900">
                <a:latin typeface="Crimson Text"/>
                <a:ea typeface="Crimson Text"/>
                <a:cs typeface="Crimson Text"/>
                <a:sym typeface="Crimson Text"/>
              </a:rPr>
              <a:t>Bartalesi, Valentina, Daniele Metilli, Nicolò Pratelli, and Paolo Pontari. "Towards a knowledge base of medieval and renaissance geographical Latin works: The IMAGO ontology." </a:t>
            </a:r>
            <a:r>
              <a:rPr i="1" lang="en" sz="900">
                <a:latin typeface="Crimson Text"/>
                <a:ea typeface="Crimson Text"/>
                <a:cs typeface="Crimson Text"/>
                <a:sym typeface="Crimson Text"/>
              </a:rPr>
              <a:t>Digital Scholarship in the Humanities</a:t>
            </a:r>
            <a:r>
              <a:rPr lang="en" sz="900">
                <a:latin typeface="Crimson Text"/>
                <a:ea typeface="Crimson Text"/>
                <a:cs typeface="Crimson Text"/>
                <a:sym typeface="Crimson Text"/>
              </a:rPr>
              <a:t> 37, no. 1 (2022): 34-50.</a:t>
            </a:r>
            <a:endParaRPr sz="900">
              <a:latin typeface="Crimson Text"/>
              <a:ea typeface="Crimson Text"/>
              <a:cs typeface="Crimson Text"/>
              <a:sym typeface="Crimson Text"/>
            </a:endParaRPr>
          </a:p>
          <a:p>
            <a:pPr indent="0" lvl="0" marL="0" rtl="0" algn="l">
              <a:lnSpc>
                <a:spcPct val="115000"/>
              </a:lnSpc>
              <a:spcBef>
                <a:spcPts val="0"/>
              </a:spcBef>
              <a:spcAft>
                <a:spcPts val="0"/>
              </a:spcAft>
              <a:buNone/>
            </a:pPr>
            <a:r>
              <a:rPr lang="en" sz="900">
                <a:latin typeface="Crimson Text"/>
                <a:ea typeface="Crimson Text"/>
                <a:cs typeface="Crimson Text"/>
                <a:sym typeface="Crimson Text"/>
              </a:rPr>
              <a:t>Barzaghi, Sebastian. The Medieval Manuscript Ontology (MeMO), March 3, 2023. </a:t>
            </a:r>
            <a:r>
              <a:rPr lang="en" sz="900" u="sng">
                <a:solidFill>
                  <a:schemeClr val="hlink"/>
                </a:solidFill>
                <a:latin typeface="Crimson Text"/>
                <a:ea typeface="Crimson Text"/>
                <a:cs typeface="Crimson Text"/>
                <a:sym typeface="Crimson Text"/>
                <a:hlinkClick r:id="rId4"/>
              </a:rPr>
              <a:t>https://irnerio-opendata.github.io/memo/current/memo.html</a:t>
            </a:r>
            <a:endParaRPr sz="900">
              <a:latin typeface="Crimson Text"/>
              <a:ea typeface="Crimson Text"/>
              <a:cs typeface="Crimson Text"/>
              <a:sym typeface="Crimson Text"/>
            </a:endParaRPr>
          </a:p>
          <a:p>
            <a:pPr indent="0" lvl="0" marL="0" rtl="0" algn="l">
              <a:lnSpc>
                <a:spcPct val="115000"/>
              </a:lnSpc>
              <a:spcBef>
                <a:spcPts val="0"/>
              </a:spcBef>
              <a:spcAft>
                <a:spcPts val="0"/>
              </a:spcAft>
              <a:buNone/>
            </a:pPr>
            <a:r>
              <a:rPr lang="en" sz="900">
                <a:latin typeface="Crimson Text"/>
                <a:ea typeface="Crimson Text"/>
                <a:cs typeface="Crimson Text"/>
                <a:sym typeface="Crimson Text"/>
              </a:rPr>
              <a:t>Barzaghi, Sebastian, Monica Palmirani, and Silvio Peroni. "Development of an ontology for modelling medieval manuscripts: the case of Progetto IRNERIO." </a:t>
            </a:r>
            <a:r>
              <a:rPr i="1" lang="en" sz="900">
                <a:latin typeface="Crimson Text"/>
                <a:ea typeface="Crimson Text"/>
                <a:cs typeface="Crimson Text"/>
                <a:sym typeface="Crimson Text"/>
              </a:rPr>
              <a:t>Umanistica Digitale</a:t>
            </a:r>
            <a:r>
              <a:rPr lang="en" sz="900">
                <a:latin typeface="Crimson Text"/>
                <a:ea typeface="Crimson Text"/>
                <a:cs typeface="Crimson Text"/>
                <a:sym typeface="Crimson Text"/>
              </a:rPr>
              <a:t> 9 (2020): 117-140.</a:t>
            </a:r>
            <a:endParaRPr sz="900">
              <a:latin typeface="Crimson Text"/>
              <a:ea typeface="Crimson Text"/>
              <a:cs typeface="Crimson Text"/>
              <a:sym typeface="Crimson Text"/>
            </a:endParaRPr>
          </a:p>
          <a:p>
            <a:pPr indent="0" lvl="0" marL="0" rtl="0" algn="l">
              <a:lnSpc>
                <a:spcPct val="115000"/>
              </a:lnSpc>
              <a:spcBef>
                <a:spcPts val="0"/>
              </a:spcBef>
              <a:spcAft>
                <a:spcPts val="0"/>
              </a:spcAft>
              <a:buNone/>
            </a:pPr>
            <a:r>
              <a:rPr lang="en" sz="900">
                <a:latin typeface="Crimson Text"/>
                <a:ea typeface="Crimson Text"/>
                <a:cs typeface="Crimson Text"/>
                <a:sym typeface="Crimson Text"/>
              </a:rPr>
              <a:t>CIDOC-CRM: </a:t>
            </a:r>
            <a:r>
              <a:rPr lang="en" sz="900" u="sng">
                <a:solidFill>
                  <a:schemeClr val="hlink"/>
                </a:solidFill>
                <a:latin typeface="Crimson Text"/>
                <a:ea typeface="Crimson Text"/>
                <a:cs typeface="Crimson Text"/>
                <a:sym typeface="Crimson Text"/>
                <a:hlinkClick r:id="rId5"/>
              </a:rPr>
              <a:t>https://www.cidoc-crm.org/sites/default/files/cidoc_crm_version_7.1.3.pdf</a:t>
            </a:r>
            <a:endParaRPr sz="900">
              <a:latin typeface="Crimson Text"/>
              <a:ea typeface="Crimson Text"/>
              <a:cs typeface="Crimson Text"/>
              <a:sym typeface="Crimson Text"/>
            </a:endParaRPr>
          </a:p>
          <a:p>
            <a:pPr indent="0" lvl="0" marL="0" rtl="0" algn="l">
              <a:lnSpc>
                <a:spcPct val="115000"/>
              </a:lnSpc>
              <a:spcBef>
                <a:spcPts val="0"/>
              </a:spcBef>
              <a:spcAft>
                <a:spcPts val="0"/>
              </a:spcAft>
              <a:buNone/>
            </a:pPr>
            <a:r>
              <a:rPr lang="en" sz="900">
                <a:latin typeface="Crimson Text"/>
                <a:ea typeface="Crimson Text"/>
                <a:cs typeface="Crimson Text"/>
                <a:sym typeface="Crimson Text"/>
              </a:rPr>
              <a:t>DuCharme, Bob. </a:t>
            </a:r>
            <a:r>
              <a:rPr i="1" lang="en" sz="900">
                <a:latin typeface="Crimson Text"/>
                <a:ea typeface="Crimson Text"/>
                <a:cs typeface="Crimson Text"/>
                <a:sym typeface="Crimson Text"/>
              </a:rPr>
              <a:t>Learning SPARQL: querying and updating with SPARQL 1.1</a:t>
            </a:r>
            <a:r>
              <a:rPr lang="en" sz="900">
                <a:latin typeface="Crimson Text"/>
                <a:ea typeface="Crimson Text"/>
                <a:cs typeface="Crimson Text"/>
                <a:sym typeface="Crimson Text"/>
              </a:rPr>
              <a:t>. " O'Reilly Media, Inc.", 2013.</a:t>
            </a:r>
            <a:endParaRPr sz="900">
              <a:latin typeface="Crimson Text"/>
              <a:ea typeface="Crimson Text"/>
              <a:cs typeface="Crimson Text"/>
              <a:sym typeface="Crimson Text"/>
            </a:endParaRPr>
          </a:p>
          <a:p>
            <a:pPr indent="0" lvl="0" marL="0" rtl="0" algn="l">
              <a:lnSpc>
                <a:spcPct val="115000"/>
              </a:lnSpc>
              <a:spcBef>
                <a:spcPts val="0"/>
              </a:spcBef>
              <a:spcAft>
                <a:spcPts val="0"/>
              </a:spcAft>
              <a:buNone/>
            </a:pPr>
            <a:r>
              <a:rPr lang="en" sz="900">
                <a:latin typeface="Crimson Text"/>
                <a:ea typeface="Crimson Text"/>
                <a:cs typeface="Crimson Text"/>
                <a:sym typeface="Crimson Text"/>
              </a:rPr>
              <a:t>EDM Definition: </a:t>
            </a:r>
            <a:r>
              <a:rPr lang="en" sz="900" u="sng">
                <a:solidFill>
                  <a:schemeClr val="hlink"/>
                </a:solidFill>
                <a:latin typeface="Crimson Text"/>
                <a:ea typeface="Crimson Text"/>
                <a:cs typeface="Crimson Text"/>
                <a:sym typeface="Crimson Text"/>
                <a:hlinkClick r:id="rId6"/>
              </a:rPr>
              <a:t>https://pro.europeana.eu/files/Europeana_Professional/Share_your_data/Technical_requirements/EDM_Documentation//EDM_Definition_v5.2.8_102017.pdf</a:t>
            </a:r>
            <a:endParaRPr sz="900">
              <a:latin typeface="Crimson Text"/>
              <a:ea typeface="Crimson Text"/>
              <a:cs typeface="Crimson Text"/>
              <a:sym typeface="Crimson Text"/>
            </a:endParaRPr>
          </a:p>
          <a:p>
            <a:pPr indent="0" lvl="0" marL="0" rtl="0" algn="l">
              <a:lnSpc>
                <a:spcPct val="115000"/>
              </a:lnSpc>
              <a:spcBef>
                <a:spcPts val="0"/>
              </a:spcBef>
              <a:spcAft>
                <a:spcPts val="0"/>
              </a:spcAft>
              <a:buNone/>
            </a:pPr>
            <a:r>
              <a:rPr lang="en" sz="900">
                <a:latin typeface="Crimson Text"/>
                <a:ea typeface="Crimson Text"/>
                <a:cs typeface="Crimson Text"/>
                <a:sym typeface="Crimson Text"/>
              </a:rPr>
              <a:t>Koho, Mikko, L. P. Coladangelo, Lynn Ransom, and Doug Emery. "A Wikibase Model for Premodern Manuscript Metadata Harmonization, Linked Data Integration, and Discovery." </a:t>
            </a:r>
            <a:r>
              <a:rPr i="1" lang="en" sz="900">
                <a:latin typeface="Crimson Text"/>
                <a:ea typeface="Crimson Text"/>
                <a:cs typeface="Crimson Text"/>
                <a:sym typeface="Crimson Text"/>
              </a:rPr>
              <a:t>ACM Journal on Computing and Cultural Heritage</a:t>
            </a:r>
            <a:r>
              <a:rPr lang="en" sz="900">
                <a:latin typeface="Crimson Text"/>
                <a:ea typeface="Crimson Text"/>
                <a:cs typeface="Crimson Text"/>
                <a:sym typeface="Crimson Text"/>
              </a:rPr>
              <a:t> (2023). </a:t>
            </a:r>
            <a:endParaRPr sz="900">
              <a:latin typeface="Crimson Text"/>
              <a:ea typeface="Crimson Text"/>
              <a:cs typeface="Crimson Text"/>
              <a:sym typeface="Crimson Text"/>
            </a:endParaRPr>
          </a:p>
          <a:p>
            <a:pPr indent="0" lvl="0" marL="0" rtl="0" algn="l">
              <a:lnSpc>
                <a:spcPct val="115000"/>
              </a:lnSpc>
              <a:spcBef>
                <a:spcPts val="0"/>
              </a:spcBef>
              <a:spcAft>
                <a:spcPts val="0"/>
              </a:spcAft>
              <a:buNone/>
            </a:pPr>
            <a:r>
              <a:rPr lang="en" sz="900">
                <a:latin typeface="Crimson Text"/>
                <a:ea typeface="Crimson Text"/>
                <a:cs typeface="Crimson Text"/>
                <a:sym typeface="Crimson Text"/>
              </a:rPr>
              <a:t>Matentzoglu, Nicolas, James P. Balhoff, Susan M. Bello, Chris Bizon, Matthew Brush, Tiffany J. Callahan, Christopher G. Chute et al. "A simple standard for sharing ontological mappings (SSSOM)." </a:t>
            </a:r>
            <a:r>
              <a:rPr i="1" lang="en" sz="900">
                <a:latin typeface="Crimson Text"/>
                <a:ea typeface="Crimson Text"/>
                <a:cs typeface="Crimson Text"/>
                <a:sym typeface="Crimson Text"/>
              </a:rPr>
              <a:t>Database</a:t>
            </a:r>
            <a:r>
              <a:rPr lang="en" sz="900">
                <a:latin typeface="Crimson Text"/>
                <a:ea typeface="Crimson Text"/>
                <a:cs typeface="Crimson Text"/>
                <a:sym typeface="Crimson Text"/>
              </a:rPr>
              <a:t> 2022 (2022).</a:t>
            </a:r>
            <a:endParaRPr sz="900">
              <a:latin typeface="Crimson Text"/>
              <a:ea typeface="Crimson Text"/>
              <a:cs typeface="Crimson Text"/>
              <a:sym typeface="Crimson Text"/>
            </a:endParaRPr>
          </a:p>
          <a:p>
            <a:pPr indent="0" lvl="0" marL="0" rtl="0" algn="l">
              <a:lnSpc>
                <a:spcPct val="115000"/>
              </a:lnSpc>
              <a:spcBef>
                <a:spcPts val="0"/>
              </a:spcBef>
              <a:spcAft>
                <a:spcPts val="0"/>
              </a:spcAft>
              <a:buNone/>
            </a:pPr>
            <a:r>
              <a:rPr lang="en" sz="900">
                <a:latin typeface="Crimson Text"/>
                <a:ea typeface="Crimson Text"/>
                <a:cs typeface="Crimson Text"/>
                <a:sym typeface="Crimson Text"/>
              </a:rPr>
              <a:t>Matentzoglu, Nicolas. “Introduction to Mapping Curation with SSSOM,” July 31, 2023 (latest release). </a:t>
            </a:r>
            <a:r>
              <a:rPr lang="en" sz="900" u="sng">
                <a:solidFill>
                  <a:schemeClr val="hlink"/>
                </a:solidFill>
                <a:latin typeface="Crimson Text"/>
                <a:ea typeface="Crimson Text"/>
                <a:cs typeface="Crimson Text"/>
                <a:sym typeface="Crimson Text"/>
                <a:hlinkClick r:id="rId7"/>
              </a:rPr>
              <a:t>https://mapping-commons.github.io/sssom/tutorial/</a:t>
            </a:r>
            <a:endParaRPr sz="900">
              <a:latin typeface="Crimson Text"/>
              <a:ea typeface="Crimson Text"/>
              <a:cs typeface="Crimson Text"/>
              <a:sym typeface="Crimson Text"/>
            </a:endParaRPr>
          </a:p>
          <a:p>
            <a:pPr indent="0" lvl="0" marL="0" rtl="0" algn="l">
              <a:lnSpc>
                <a:spcPct val="115000"/>
              </a:lnSpc>
              <a:spcBef>
                <a:spcPts val="0"/>
              </a:spcBef>
              <a:spcAft>
                <a:spcPts val="0"/>
              </a:spcAft>
              <a:buNone/>
            </a:pPr>
            <a:r>
              <a:rPr lang="en" sz="900">
                <a:latin typeface="Crimson Text"/>
                <a:ea typeface="Crimson Text"/>
                <a:cs typeface="Crimson Text"/>
                <a:sym typeface="Crimson Text"/>
              </a:rPr>
              <a:t>Shimizu, Cogan, Andrew Eells, Seila Gonzalez, Lu Zhou, Pascal Hitzler, Alicia Sheill, Catherine Foley, and Dean Rehberger. "Ontology Design Facilitating Wikibase Integration--and a Worked Example for Historical Data." </a:t>
            </a:r>
            <a:r>
              <a:rPr i="1" lang="en" sz="900">
                <a:latin typeface="Crimson Text"/>
                <a:ea typeface="Crimson Text"/>
                <a:cs typeface="Crimson Text"/>
                <a:sym typeface="Crimson Text"/>
              </a:rPr>
              <a:t>arXiv preprint arXiv:2205.14032</a:t>
            </a:r>
            <a:r>
              <a:rPr lang="en" sz="900">
                <a:latin typeface="Crimson Text"/>
                <a:ea typeface="Crimson Text"/>
                <a:cs typeface="Crimson Text"/>
                <a:sym typeface="Crimson Text"/>
              </a:rPr>
              <a:t> (2022).</a:t>
            </a:r>
            <a:endParaRPr sz="900">
              <a:latin typeface="Crimson Text"/>
              <a:ea typeface="Crimson Text"/>
              <a:cs typeface="Crimson Text"/>
              <a:sym typeface="Crimson Text"/>
            </a:endParaRPr>
          </a:p>
          <a:p>
            <a:pPr indent="0" lvl="0" marL="0" rtl="0" algn="l">
              <a:lnSpc>
                <a:spcPct val="115000"/>
              </a:lnSpc>
              <a:spcBef>
                <a:spcPts val="0"/>
              </a:spcBef>
              <a:spcAft>
                <a:spcPts val="0"/>
              </a:spcAft>
              <a:buNone/>
            </a:pPr>
            <a:r>
              <a:rPr lang="en" sz="900">
                <a:latin typeface="Crimson Text"/>
                <a:ea typeface="Crimson Text"/>
                <a:cs typeface="Crimson Text"/>
                <a:sym typeface="Crimson Text"/>
              </a:rPr>
              <a:t> Staab, Steffen, and Rudi Studer, eds. </a:t>
            </a:r>
            <a:r>
              <a:rPr i="1" lang="en" sz="900">
                <a:latin typeface="Crimson Text"/>
                <a:ea typeface="Crimson Text"/>
                <a:cs typeface="Crimson Text"/>
                <a:sym typeface="Crimson Text"/>
              </a:rPr>
              <a:t>Handbook on Ontologies</a:t>
            </a:r>
            <a:r>
              <a:rPr lang="en" sz="900">
                <a:latin typeface="Crimson Text"/>
                <a:ea typeface="Crimson Text"/>
                <a:cs typeface="Crimson Text"/>
                <a:sym typeface="Crimson Text"/>
              </a:rPr>
              <a:t> (2nd edition). Springer, 200</a:t>
            </a:r>
            <a:r>
              <a:rPr lang="en" sz="900">
                <a:latin typeface="Crimson Text"/>
                <a:ea typeface="Crimson Text"/>
                <a:cs typeface="Crimson Text"/>
                <a:sym typeface="Crimson Text"/>
              </a:rPr>
              <a:t>9.</a:t>
            </a:r>
            <a:endParaRPr sz="900">
              <a:latin typeface="Crimson Text"/>
              <a:ea typeface="Crimson Text"/>
              <a:cs typeface="Crimson Text"/>
              <a:sym typeface="Crimson Text"/>
            </a:endParaRPr>
          </a:p>
          <a:p>
            <a:pPr indent="0" lvl="0" marL="0" rtl="0" algn="l">
              <a:lnSpc>
                <a:spcPct val="115000"/>
              </a:lnSpc>
              <a:spcBef>
                <a:spcPts val="0"/>
              </a:spcBef>
              <a:spcAft>
                <a:spcPts val="0"/>
              </a:spcAft>
              <a:buNone/>
            </a:pPr>
            <a:r>
              <a:rPr lang="en" sz="900">
                <a:latin typeface="Crimson Text"/>
                <a:ea typeface="Crimson Text"/>
                <a:cs typeface="Crimson Text"/>
                <a:sym typeface="Crimson Text"/>
              </a:rPr>
              <a:t> Van Hooland, Seth, and Ruben Verborgh. </a:t>
            </a:r>
            <a:r>
              <a:rPr i="1" lang="en" sz="900">
                <a:latin typeface="Crimson Text"/>
                <a:ea typeface="Crimson Text"/>
                <a:cs typeface="Crimson Text"/>
                <a:sym typeface="Crimson Text"/>
              </a:rPr>
              <a:t>Linked Data for Libraries, Archives and Museums: How to clean, link and publish your metadata</a:t>
            </a:r>
            <a:r>
              <a:rPr lang="en" sz="900">
                <a:latin typeface="Crimson Text"/>
                <a:ea typeface="Crimson Text"/>
                <a:cs typeface="Crimson Text"/>
                <a:sym typeface="Crimson Text"/>
              </a:rPr>
              <a:t>. Facet publishing, 2014.</a:t>
            </a:r>
            <a:endParaRPr sz="900">
              <a:latin typeface="Crimson Text"/>
              <a:ea typeface="Crimson Text"/>
              <a:cs typeface="Crimson Text"/>
              <a:sym typeface="Crimson Text"/>
            </a:endParaRPr>
          </a:p>
          <a:p>
            <a:pPr indent="0" lvl="0" marL="0" rtl="0" algn="l">
              <a:spcBef>
                <a:spcPts val="0"/>
              </a:spcBef>
              <a:spcAft>
                <a:spcPts val="0"/>
              </a:spcAft>
              <a:buNone/>
            </a:pPr>
            <a:r>
              <a:t/>
            </a:r>
            <a:endParaRPr sz="1100">
              <a:solidFill>
                <a:schemeClr val="dk2"/>
              </a:solidFill>
              <a:latin typeface="Crimson Text"/>
              <a:ea typeface="Crimson Text"/>
              <a:cs typeface="Crimson Text"/>
              <a:sym typeface="Crimson Text"/>
            </a:endParaRPr>
          </a:p>
          <a:p>
            <a:pPr indent="0" lvl="0" marL="0" rtl="0" algn="l">
              <a:spcBef>
                <a:spcPts val="0"/>
              </a:spcBef>
              <a:spcAft>
                <a:spcPts val="0"/>
              </a:spcAft>
              <a:buNone/>
            </a:pPr>
            <a:r>
              <a:t/>
            </a:r>
            <a:endParaRPr sz="1100">
              <a:solidFill>
                <a:schemeClr val="dk2"/>
              </a:solidFill>
              <a:latin typeface="Crimson Text"/>
              <a:ea typeface="Crimson Text"/>
              <a:cs typeface="Crimson Text"/>
              <a:sym typeface="Crimson Text"/>
            </a:endParaRPr>
          </a:p>
          <a:p>
            <a:pPr indent="0" lvl="0" marL="0" rtl="0" algn="l">
              <a:spcBef>
                <a:spcPts val="0"/>
              </a:spcBef>
              <a:spcAft>
                <a:spcPts val="0"/>
              </a:spcAft>
              <a:buNone/>
            </a:pPr>
            <a:r>
              <a:t/>
            </a:r>
            <a:endParaRPr sz="1100">
              <a:solidFill>
                <a:schemeClr val="dk2"/>
              </a:solidFill>
              <a:latin typeface="Crimson Text"/>
              <a:ea typeface="Crimson Text"/>
              <a:cs typeface="Crimson Text"/>
              <a:sym typeface="Crimson Text"/>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Thank you!</a:t>
            </a:r>
            <a:endParaRPr/>
          </a:p>
          <a:p>
            <a:pPr indent="0" lvl="0" marL="0" rtl="0" algn="l">
              <a:spcBef>
                <a:spcPts val="0"/>
              </a:spcBef>
              <a:spcAft>
                <a:spcPts val="0"/>
              </a:spcAft>
              <a:buNone/>
            </a:pPr>
            <a:r>
              <a:rPr lang="en" sz="1800"/>
              <a:t>Contact information:</a:t>
            </a:r>
            <a:endParaRPr sz="1800"/>
          </a:p>
          <a:p>
            <a:pPr indent="0" lvl="0" marL="0" rtl="0" algn="l">
              <a:spcBef>
                <a:spcPts val="0"/>
              </a:spcBef>
              <a:spcAft>
                <a:spcPts val="0"/>
              </a:spcAft>
              <a:buNone/>
            </a:pPr>
            <a:r>
              <a:rPr lang="en" sz="1800"/>
              <a:t>Jade Snelling, University Libraries at Virginia Tech</a:t>
            </a:r>
            <a:endParaRPr sz="1800"/>
          </a:p>
          <a:p>
            <a:pPr indent="0" lvl="0" marL="0" rtl="0" algn="l">
              <a:spcBef>
                <a:spcPts val="0"/>
              </a:spcBef>
              <a:spcAft>
                <a:spcPts val="0"/>
              </a:spcAft>
              <a:buNone/>
            </a:pPr>
            <a:r>
              <a:rPr lang="en" sz="1800" u="sng">
                <a:solidFill>
                  <a:schemeClr val="hlink"/>
                </a:solidFill>
                <a:hlinkClick r:id="rId3"/>
              </a:rPr>
              <a:t>jss3838@vt.edu</a:t>
            </a:r>
            <a:r>
              <a:rPr lang="en" sz="1800"/>
              <a:t> or </a:t>
            </a:r>
            <a:r>
              <a:rPr lang="en" sz="1800" u="sng">
                <a:solidFill>
                  <a:schemeClr val="hlink"/>
                </a:solidFill>
                <a:hlinkClick r:id="rId4"/>
              </a:rPr>
              <a:t>snellingjade@gmail.com</a:t>
            </a:r>
            <a:endParaRPr sz="1800"/>
          </a:p>
          <a:p>
            <a:pPr indent="0" lvl="0" marL="0" rtl="0" algn="l">
              <a:spcBef>
                <a:spcPts val="0"/>
              </a:spcBef>
              <a:spcAft>
                <a:spcPts val="0"/>
              </a:spcAft>
              <a:buNone/>
            </a:pPr>
            <a:r>
              <a:rPr lang="en" sz="1800"/>
              <a:t>You can also find me on LinkedIn or Github</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2480550"/>
            <a:ext cx="8114400" cy="2445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Digital Scriptorium Redevelopment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Powered by Wikibase</a:t>
            </a:r>
            <a:endParaRPr/>
          </a:p>
        </p:txBody>
      </p:sp>
      <p:sp>
        <p:nvSpPr>
          <p:cNvPr id="84" name="Google Shape;84;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u="sng">
                <a:solidFill>
                  <a:schemeClr val="hlink"/>
                </a:solidFill>
                <a:hlinkClick r:id="rId3"/>
              </a:rPr>
              <a:t>https://catalog.digital-scriptorium.org/wiki/Main_Page</a:t>
            </a:r>
            <a:endParaRPr/>
          </a:p>
        </p:txBody>
      </p:sp>
      <p:pic>
        <p:nvPicPr>
          <p:cNvPr id="85" name="Google Shape;85;p17"/>
          <p:cNvPicPr preferRelativeResize="0"/>
          <p:nvPr/>
        </p:nvPicPr>
        <p:blipFill>
          <a:blip r:embed="rId4">
            <a:alphaModFix/>
          </a:blip>
          <a:stretch>
            <a:fillRect/>
          </a:stretch>
        </p:blipFill>
        <p:spPr>
          <a:xfrm>
            <a:off x="4261000" y="1581425"/>
            <a:ext cx="4705475" cy="2982275"/>
          </a:xfrm>
          <a:prstGeom prst="rect">
            <a:avLst/>
          </a:prstGeom>
          <a:noFill/>
          <a:ln cap="flat" cmpd="sng" w="19050">
            <a:solidFill>
              <a:schemeClr val="dk1"/>
            </a:solidFill>
            <a:prstDash val="solid"/>
            <a:round/>
            <a:headEnd len="sm" w="sm" type="none"/>
            <a:tailEnd len="sm" w="sm" type="none"/>
          </a:ln>
        </p:spPr>
      </p:pic>
      <p:pic>
        <p:nvPicPr>
          <p:cNvPr id="86" name="Google Shape;86;p17"/>
          <p:cNvPicPr preferRelativeResize="0"/>
          <p:nvPr/>
        </p:nvPicPr>
        <p:blipFill>
          <a:blip r:embed="rId5">
            <a:alphaModFix/>
          </a:blip>
          <a:stretch>
            <a:fillRect/>
          </a:stretch>
        </p:blipFill>
        <p:spPr>
          <a:xfrm>
            <a:off x="311697" y="2296288"/>
            <a:ext cx="3923325" cy="1552550"/>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Metadata: The Catalog Interface vs. Wikibase</a:t>
            </a:r>
            <a:endParaRPr/>
          </a:p>
        </p:txBody>
      </p:sp>
      <p:sp>
        <p:nvSpPr>
          <p:cNvPr id="92" name="Google Shape;92;p18"/>
          <p:cNvSpPr txBox="1"/>
          <p:nvPr>
            <p:ph idx="1" type="body"/>
          </p:nvPr>
        </p:nvSpPr>
        <p:spPr>
          <a:xfrm>
            <a:off x="311700" y="1152475"/>
            <a:ext cx="8520600" cy="4158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1200"/>
              </a:spcAft>
              <a:buNone/>
            </a:pPr>
            <a:r>
              <a:rPr lang="en" u="sng">
                <a:solidFill>
                  <a:schemeClr val="hlink"/>
                </a:solidFill>
                <a:hlinkClick r:id="rId3"/>
              </a:rPr>
              <a:t>https://search.digital-scriptorium.org/catalog/DS128</a:t>
            </a:r>
            <a:endParaRPr/>
          </a:p>
        </p:txBody>
      </p:sp>
      <p:pic>
        <p:nvPicPr>
          <p:cNvPr id="93" name="Google Shape;93;p18"/>
          <p:cNvPicPr preferRelativeResize="0"/>
          <p:nvPr/>
        </p:nvPicPr>
        <p:blipFill>
          <a:blip r:embed="rId4">
            <a:alphaModFix/>
          </a:blip>
          <a:stretch>
            <a:fillRect/>
          </a:stretch>
        </p:blipFill>
        <p:spPr>
          <a:xfrm>
            <a:off x="4522350" y="1568224"/>
            <a:ext cx="4399227" cy="2405100"/>
          </a:xfrm>
          <a:prstGeom prst="rect">
            <a:avLst/>
          </a:prstGeom>
          <a:noFill/>
          <a:ln cap="flat" cmpd="sng" w="19050">
            <a:solidFill>
              <a:schemeClr val="dk1"/>
            </a:solidFill>
            <a:prstDash val="solid"/>
            <a:round/>
            <a:headEnd len="sm" w="sm" type="none"/>
            <a:tailEnd len="sm" w="sm" type="none"/>
          </a:ln>
        </p:spPr>
      </p:pic>
      <p:pic>
        <p:nvPicPr>
          <p:cNvPr id="94" name="Google Shape;94;p18"/>
          <p:cNvPicPr preferRelativeResize="0"/>
          <p:nvPr/>
        </p:nvPicPr>
        <p:blipFill>
          <a:blip r:embed="rId5">
            <a:alphaModFix/>
          </a:blip>
          <a:stretch>
            <a:fillRect/>
          </a:stretch>
        </p:blipFill>
        <p:spPr>
          <a:xfrm>
            <a:off x="311700" y="1568225"/>
            <a:ext cx="4123300" cy="3301874"/>
          </a:xfrm>
          <a:prstGeom prst="rect">
            <a:avLst/>
          </a:prstGeom>
          <a:noFill/>
          <a:ln cap="flat" cmpd="sng" w="19050">
            <a:solidFill>
              <a:schemeClr val="dk1"/>
            </a:solidFill>
            <a:prstDash val="solid"/>
            <a:round/>
            <a:headEnd len="sm" w="sm" type="none"/>
            <a:tailEnd len="sm" w="sm" type="none"/>
          </a:ln>
        </p:spPr>
      </p:pic>
      <p:pic>
        <p:nvPicPr>
          <p:cNvPr id="95" name="Google Shape;95;p18"/>
          <p:cNvPicPr preferRelativeResize="0"/>
          <p:nvPr/>
        </p:nvPicPr>
        <p:blipFill>
          <a:blip r:embed="rId6">
            <a:alphaModFix/>
          </a:blip>
          <a:stretch>
            <a:fillRect/>
          </a:stretch>
        </p:blipFill>
        <p:spPr>
          <a:xfrm>
            <a:off x="2740550" y="3780224"/>
            <a:ext cx="5870676" cy="1202250"/>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Name authorities in Wikibase</a:t>
            </a:r>
            <a:endParaRPr/>
          </a:p>
        </p:txBody>
      </p:sp>
      <p:pic>
        <p:nvPicPr>
          <p:cNvPr id="101" name="Google Shape;101;p19"/>
          <p:cNvPicPr preferRelativeResize="0"/>
          <p:nvPr/>
        </p:nvPicPr>
        <p:blipFill>
          <a:blip r:embed="rId3">
            <a:alphaModFix/>
          </a:blip>
          <a:stretch>
            <a:fillRect/>
          </a:stretch>
        </p:blipFill>
        <p:spPr>
          <a:xfrm>
            <a:off x="311700" y="1088451"/>
            <a:ext cx="6915200" cy="1208800"/>
          </a:xfrm>
          <a:prstGeom prst="rect">
            <a:avLst/>
          </a:prstGeom>
          <a:noFill/>
          <a:ln cap="flat" cmpd="sng" w="19050">
            <a:solidFill>
              <a:schemeClr val="dk1"/>
            </a:solidFill>
            <a:prstDash val="solid"/>
            <a:round/>
            <a:headEnd len="sm" w="sm" type="none"/>
            <a:tailEnd len="sm" w="sm" type="none"/>
          </a:ln>
        </p:spPr>
      </p:pic>
      <p:pic>
        <p:nvPicPr>
          <p:cNvPr id="102" name="Google Shape;102;p19"/>
          <p:cNvPicPr preferRelativeResize="0"/>
          <p:nvPr/>
        </p:nvPicPr>
        <p:blipFill>
          <a:blip r:embed="rId4">
            <a:alphaModFix/>
          </a:blip>
          <a:stretch>
            <a:fillRect/>
          </a:stretch>
        </p:blipFill>
        <p:spPr>
          <a:xfrm>
            <a:off x="4651526" y="1301025"/>
            <a:ext cx="3485025" cy="3581100"/>
          </a:xfrm>
          <a:prstGeom prst="rect">
            <a:avLst/>
          </a:prstGeom>
          <a:noFill/>
          <a:ln cap="flat" cmpd="sng" w="19050">
            <a:solidFill>
              <a:schemeClr val="dk1"/>
            </a:solidFill>
            <a:prstDash val="solid"/>
            <a:round/>
            <a:headEnd len="sm" w="sm" type="none"/>
            <a:tailEnd len="sm" w="sm" type="none"/>
          </a:ln>
        </p:spPr>
      </p:pic>
      <p:sp>
        <p:nvSpPr>
          <p:cNvPr id="103" name="Google Shape;103;p19"/>
          <p:cNvSpPr txBox="1"/>
          <p:nvPr/>
        </p:nvSpPr>
        <p:spPr>
          <a:xfrm>
            <a:off x="2105125" y="1182425"/>
            <a:ext cx="1684800" cy="2280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sp>
        <p:nvSpPr>
          <p:cNvPr id="104" name="Google Shape;104;p19"/>
          <p:cNvSpPr txBox="1"/>
          <p:nvPr/>
        </p:nvSpPr>
        <p:spPr>
          <a:xfrm>
            <a:off x="4651525" y="1301025"/>
            <a:ext cx="2141100" cy="3546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cxnSp>
        <p:nvCxnSpPr>
          <p:cNvPr id="105" name="Google Shape;105;p19"/>
          <p:cNvCxnSpPr>
            <a:stCxn id="103" idx="3"/>
            <a:endCxn id="104" idx="1"/>
          </p:cNvCxnSpPr>
          <p:nvPr/>
        </p:nvCxnSpPr>
        <p:spPr>
          <a:xfrm>
            <a:off x="3789925" y="1296425"/>
            <a:ext cx="861600" cy="181800"/>
          </a:xfrm>
          <a:prstGeom prst="straightConnector1">
            <a:avLst/>
          </a:prstGeom>
          <a:noFill/>
          <a:ln cap="flat" cmpd="sng" w="38100">
            <a:solidFill>
              <a:schemeClr val="dk1"/>
            </a:solidFill>
            <a:prstDash val="solid"/>
            <a:round/>
            <a:headEnd len="med" w="med" type="none"/>
            <a:tailEnd len="med" w="med" type="triangle"/>
          </a:ln>
        </p:spPr>
      </p:cxnSp>
      <p:pic>
        <p:nvPicPr>
          <p:cNvPr id="106" name="Google Shape;106;p19"/>
          <p:cNvPicPr preferRelativeResize="0"/>
          <p:nvPr/>
        </p:nvPicPr>
        <p:blipFill>
          <a:blip r:embed="rId5">
            <a:alphaModFix/>
          </a:blip>
          <a:stretch>
            <a:fillRect/>
          </a:stretch>
        </p:blipFill>
        <p:spPr>
          <a:xfrm>
            <a:off x="159675" y="2297251"/>
            <a:ext cx="3550403" cy="2541450"/>
          </a:xfrm>
          <a:prstGeom prst="rect">
            <a:avLst/>
          </a:prstGeom>
          <a:noFill/>
          <a:ln cap="flat" cmpd="sng" w="19050">
            <a:solidFill>
              <a:schemeClr val="dk1"/>
            </a:solidFill>
            <a:prstDash val="solid"/>
            <a:round/>
            <a:headEnd len="sm" w="sm" type="none"/>
            <a:tailEnd len="sm" w="sm" type="none"/>
          </a:ln>
        </p:spPr>
      </p:pic>
      <p:sp>
        <p:nvSpPr>
          <p:cNvPr id="107" name="Google Shape;107;p19"/>
          <p:cNvSpPr txBox="1"/>
          <p:nvPr/>
        </p:nvSpPr>
        <p:spPr>
          <a:xfrm>
            <a:off x="154125" y="2208575"/>
            <a:ext cx="1406400" cy="278700"/>
          </a:xfrm>
          <a:prstGeom prst="rect">
            <a:avLst/>
          </a:prstGeom>
          <a:noFill/>
          <a:ln cap="flat" cmpd="sng" w="38100">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cxnSp>
        <p:nvCxnSpPr>
          <p:cNvPr id="108" name="Google Shape;108;p19"/>
          <p:cNvCxnSpPr>
            <a:stCxn id="104" idx="1"/>
            <a:endCxn id="107" idx="3"/>
          </p:cNvCxnSpPr>
          <p:nvPr/>
        </p:nvCxnSpPr>
        <p:spPr>
          <a:xfrm flipH="1">
            <a:off x="1560625" y="1478325"/>
            <a:ext cx="3090900" cy="869700"/>
          </a:xfrm>
          <a:prstGeom prst="straightConnector1">
            <a:avLst/>
          </a:prstGeom>
          <a:noFill/>
          <a:ln cap="flat" cmpd="sng" w="38100">
            <a:solidFill>
              <a:schemeClr val="dk1"/>
            </a:solidFill>
            <a:prstDash val="solid"/>
            <a:round/>
            <a:headEnd len="med" w="med" type="none"/>
            <a:tailEnd len="med" w="med" type="triangl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311700" y="631800"/>
            <a:ext cx="2808000" cy="755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Data Model as Implemented in Wikibase</a:t>
            </a:r>
            <a:endParaRPr/>
          </a:p>
        </p:txBody>
      </p:sp>
      <p:sp>
        <p:nvSpPr>
          <p:cNvPr id="114" name="Google Shape;114;p20"/>
          <p:cNvSpPr txBox="1"/>
          <p:nvPr>
            <p:ph idx="1" type="body"/>
          </p:nvPr>
        </p:nvSpPr>
        <p:spPr>
          <a:xfrm>
            <a:off x="311700" y="1825650"/>
            <a:ext cx="2808000" cy="30780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Font typeface="Crimson Text"/>
              <a:buChar char="➢"/>
            </a:pPr>
            <a:r>
              <a:rPr b="1" lang="en">
                <a:latin typeface="Crimson Text"/>
                <a:ea typeface="Crimson Text"/>
                <a:cs typeface="Crimson Text"/>
                <a:sym typeface="Crimson Text"/>
              </a:rPr>
              <a:t>Classes and items</a:t>
            </a:r>
            <a:endParaRPr b="1">
              <a:latin typeface="Crimson Text"/>
              <a:ea typeface="Crimson Text"/>
              <a:cs typeface="Crimson Text"/>
              <a:sym typeface="Crimson Text"/>
            </a:endParaRPr>
          </a:p>
          <a:p>
            <a:pPr indent="-304800" lvl="0" marL="457200" rtl="0" algn="l">
              <a:spcBef>
                <a:spcPts val="0"/>
              </a:spcBef>
              <a:spcAft>
                <a:spcPts val="0"/>
              </a:spcAft>
              <a:buSzPts val="1200"/>
              <a:buFont typeface="Crimson Text"/>
              <a:buChar char="➢"/>
            </a:pPr>
            <a:r>
              <a:rPr b="1" lang="en">
                <a:latin typeface="Crimson Text"/>
                <a:ea typeface="Crimson Text"/>
                <a:cs typeface="Crimson Text"/>
                <a:sym typeface="Crimson Text"/>
              </a:rPr>
              <a:t>Properties</a:t>
            </a:r>
            <a:endParaRPr b="1">
              <a:latin typeface="Crimson Text"/>
              <a:ea typeface="Crimson Text"/>
              <a:cs typeface="Crimson Text"/>
              <a:sym typeface="Crimson Text"/>
            </a:endParaRPr>
          </a:p>
          <a:p>
            <a:pPr indent="-304800" lvl="0" marL="457200" rtl="0" algn="l">
              <a:spcBef>
                <a:spcPts val="0"/>
              </a:spcBef>
              <a:spcAft>
                <a:spcPts val="0"/>
              </a:spcAft>
              <a:buSzPts val="1200"/>
              <a:buFont typeface="Crimson Text"/>
              <a:buChar char="➢"/>
            </a:pPr>
            <a:r>
              <a:rPr b="1" lang="en">
                <a:latin typeface="Crimson Text"/>
                <a:ea typeface="Crimson Text"/>
                <a:cs typeface="Crimson Text"/>
                <a:sym typeface="Crimson Text"/>
              </a:rPr>
              <a:t>Qualifiers</a:t>
            </a:r>
            <a:endParaRPr b="1">
              <a:latin typeface="Crimson Text"/>
              <a:ea typeface="Crimson Text"/>
              <a:cs typeface="Crimson Text"/>
              <a:sym typeface="Crimson Text"/>
            </a:endParaRPr>
          </a:p>
          <a:p>
            <a:pPr indent="-304800" lvl="0" marL="457200" rtl="0" algn="l">
              <a:spcBef>
                <a:spcPts val="0"/>
              </a:spcBef>
              <a:spcAft>
                <a:spcPts val="0"/>
              </a:spcAft>
              <a:buSzPts val="1200"/>
              <a:buFont typeface="Crimson Text"/>
              <a:buChar char="➢"/>
            </a:pPr>
            <a:r>
              <a:rPr b="1" lang="en">
                <a:latin typeface="Crimson Text"/>
                <a:ea typeface="Crimson Text"/>
                <a:cs typeface="Crimson Text"/>
                <a:sym typeface="Crimson Text"/>
              </a:rPr>
              <a:t>Wikibase data types</a:t>
            </a:r>
            <a:r>
              <a:rPr lang="en">
                <a:latin typeface="Crimson Text"/>
                <a:ea typeface="Crimson Text"/>
                <a:cs typeface="Crimson Text"/>
                <a:sym typeface="Crimson Text"/>
              </a:rPr>
              <a:t> </a:t>
            </a:r>
            <a:endParaRPr>
              <a:latin typeface="Crimson Text"/>
              <a:ea typeface="Crimson Text"/>
              <a:cs typeface="Crimson Text"/>
              <a:sym typeface="Crimson Text"/>
            </a:endParaRPr>
          </a:p>
        </p:txBody>
      </p:sp>
      <p:pic>
        <p:nvPicPr>
          <p:cNvPr id="115" name="Google Shape;115;p20"/>
          <p:cNvPicPr preferRelativeResize="0"/>
          <p:nvPr/>
        </p:nvPicPr>
        <p:blipFill>
          <a:blip r:embed="rId3">
            <a:alphaModFix/>
          </a:blip>
          <a:stretch>
            <a:fillRect/>
          </a:stretch>
        </p:blipFill>
        <p:spPr>
          <a:xfrm>
            <a:off x="3272100" y="152400"/>
            <a:ext cx="5220152" cy="4838700"/>
          </a:xfrm>
          <a:prstGeom prst="rect">
            <a:avLst/>
          </a:prstGeom>
          <a:noFill/>
          <a:ln>
            <a:noFill/>
          </a:ln>
        </p:spPr>
      </p:pic>
      <p:cxnSp>
        <p:nvCxnSpPr>
          <p:cNvPr id="116" name="Google Shape;116;p20"/>
          <p:cNvCxnSpPr/>
          <p:nvPr/>
        </p:nvCxnSpPr>
        <p:spPr>
          <a:xfrm flipH="1" rot="10800000">
            <a:off x="2066575" y="1661250"/>
            <a:ext cx="3591900" cy="359400"/>
          </a:xfrm>
          <a:prstGeom prst="straightConnector1">
            <a:avLst/>
          </a:prstGeom>
          <a:noFill/>
          <a:ln cap="flat" cmpd="sng" w="19050">
            <a:solidFill>
              <a:schemeClr val="dk1"/>
            </a:solidFill>
            <a:prstDash val="solid"/>
            <a:round/>
            <a:headEnd len="med" w="med" type="none"/>
            <a:tailEnd len="med" w="med" type="triangle"/>
          </a:ln>
        </p:spPr>
      </p:cxnSp>
      <p:cxnSp>
        <p:nvCxnSpPr>
          <p:cNvPr id="117" name="Google Shape;117;p20"/>
          <p:cNvCxnSpPr/>
          <p:nvPr/>
        </p:nvCxnSpPr>
        <p:spPr>
          <a:xfrm>
            <a:off x="2055100" y="2043625"/>
            <a:ext cx="1313700" cy="139500"/>
          </a:xfrm>
          <a:prstGeom prst="straightConnector1">
            <a:avLst/>
          </a:prstGeom>
          <a:noFill/>
          <a:ln cap="flat" cmpd="sng" w="19050">
            <a:solidFill>
              <a:schemeClr val="dk1"/>
            </a:solidFill>
            <a:prstDash val="solid"/>
            <a:round/>
            <a:headEnd len="med" w="med" type="none"/>
            <a:tailEnd len="med" w="med" type="triangle"/>
          </a:ln>
        </p:spPr>
      </p:cxnSp>
      <p:cxnSp>
        <p:nvCxnSpPr>
          <p:cNvPr id="118" name="Google Shape;118;p20"/>
          <p:cNvCxnSpPr/>
          <p:nvPr/>
        </p:nvCxnSpPr>
        <p:spPr>
          <a:xfrm flipH="1" rot="10800000">
            <a:off x="1618825" y="2132675"/>
            <a:ext cx="2979000" cy="117600"/>
          </a:xfrm>
          <a:prstGeom prst="straightConnector1">
            <a:avLst/>
          </a:prstGeom>
          <a:noFill/>
          <a:ln cap="flat" cmpd="sng" w="19050">
            <a:solidFill>
              <a:schemeClr val="dk1"/>
            </a:solidFill>
            <a:prstDash val="solid"/>
            <a:round/>
            <a:headEnd len="med" w="med" type="none"/>
            <a:tailEnd len="med" w="med" type="triangle"/>
          </a:ln>
        </p:spPr>
      </p:cxnSp>
      <p:cxnSp>
        <p:nvCxnSpPr>
          <p:cNvPr id="119" name="Google Shape;119;p20"/>
          <p:cNvCxnSpPr/>
          <p:nvPr/>
        </p:nvCxnSpPr>
        <p:spPr>
          <a:xfrm flipH="1" rot="10800000">
            <a:off x="1554725" y="2351575"/>
            <a:ext cx="2689500" cy="103500"/>
          </a:xfrm>
          <a:prstGeom prst="straightConnector1">
            <a:avLst/>
          </a:prstGeom>
          <a:noFill/>
          <a:ln cap="flat" cmpd="sng" w="19050">
            <a:solidFill>
              <a:schemeClr val="dk1"/>
            </a:solidFill>
            <a:prstDash val="solid"/>
            <a:round/>
            <a:headEnd len="med" w="med" type="none"/>
            <a:tailEnd len="med" w="med" type="triangle"/>
          </a:ln>
        </p:spPr>
      </p:cxnSp>
      <p:cxnSp>
        <p:nvCxnSpPr>
          <p:cNvPr id="120" name="Google Shape;120;p20"/>
          <p:cNvCxnSpPr/>
          <p:nvPr/>
        </p:nvCxnSpPr>
        <p:spPr>
          <a:xfrm>
            <a:off x="2250275" y="2698050"/>
            <a:ext cx="1329000" cy="453300"/>
          </a:xfrm>
          <a:prstGeom prst="straightConnector1">
            <a:avLst/>
          </a:prstGeom>
          <a:noFill/>
          <a:ln cap="flat" cmpd="sng" w="19050">
            <a:solidFill>
              <a:schemeClr val="dk1"/>
            </a:solidFill>
            <a:prstDash val="solid"/>
            <a:round/>
            <a:headEnd len="med" w="med" type="none"/>
            <a:tailEnd len="med" w="med" type="triangle"/>
          </a:ln>
        </p:spPr>
      </p:cxnSp>
      <p:cxnSp>
        <p:nvCxnSpPr>
          <p:cNvPr id="121" name="Google Shape;121;p20"/>
          <p:cNvCxnSpPr/>
          <p:nvPr/>
        </p:nvCxnSpPr>
        <p:spPr>
          <a:xfrm flipH="1" rot="10800000">
            <a:off x="2238800" y="1905250"/>
            <a:ext cx="1988700" cy="723900"/>
          </a:xfrm>
          <a:prstGeom prst="straightConnector1">
            <a:avLst/>
          </a:prstGeom>
          <a:noFill/>
          <a:ln cap="flat" cmpd="sng" w="19050">
            <a:solidFill>
              <a:schemeClr val="dk1"/>
            </a:solidFill>
            <a:prstDash val="solid"/>
            <a:round/>
            <a:headEnd len="med" w="med" type="none"/>
            <a:tailEnd len="med" w="med" type="triangl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Properties and Qualifiers</a:t>
            </a:r>
            <a:endParaRPr/>
          </a:p>
        </p:txBody>
      </p:sp>
      <p:pic>
        <p:nvPicPr>
          <p:cNvPr id="127" name="Google Shape;127;p21"/>
          <p:cNvPicPr preferRelativeResize="0"/>
          <p:nvPr/>
        </p:nvPicPr>
        <p:blipFill>
          <a:blip r:embed="rId3">
            <a:alphaModFix/>
          </a:blip>
          <a:stretch>
            <a:fillRect/>
          </a:stretch>
        </p:blipFill>
        <p:spPr>
          <a:xfrm>
            <a:off x="152400" y="1170125"/>
            <a:ext cx="4182446" cy="3820975"/>
          </a:xfrm>
          <a:prstGeom prst="rect">
            <a:avLst/>
          </a:prstGeom>
          <a:noFill/>
          <a:ln cap="flat" cmpd="sng" w="19050">
            <a:solidFill>
              <a:schemeClr val="dk1"/>
            </a:solidFill>
            <a:prstDash val="solid"/>
            <a:round/>
            <a:headEnd len="sm" w="sm" type="none"/>
            <a:tailEnd len="sm" w="sm" type="none"/>
          </a:ln>
        </p:spPr>
      </p:pic>
      <p:pic>
        <p:nvPicPr>
          <p:cNvPr id="128" name="Google Shape;128;p21"/>
          <p:cNvPicPr preferRelativeResize="0"/>
          <p:nvPr/>
        </p:nvPicPr>
        <p:blipFill>
          <a:blip r:embed="rId4">
            <a:alphaModFix/>
          </a:blip>
          <a:stretch>
            <a:fillRect/>
          </a:stretch>
        </p:blipFill>
        <p:spPr>
          <a:xfrm>
            <a:off x="4487246" y="1144350"/>
            <a:ext cx="4504356" cy="2854811"/>
          </a:xfrm>
          <a:prstGeom prst="rect">
            <a:avLst/>
          </a:prstGeom>
          <a:noFill/>
          <a:ln cap="flat" cmpd="sng" w="19050">
            <a:solidFill>
              <a:schemeClr val="dk1"/>
            </a:solidFill>
            <a:prstDash val="solid"/>
            <a:round/>
            <a:headEnd len="sm" w="sm" type="none"/>
            <a:tailEnd len="sm" w="sm" type="none"/>
          </a:ln>
        </p:spPr>
      </p:pic>
      <p:sp>
        <p:nvSpPr>
          <p:cNvPr id="129" name="Google Shape;129;p21"/>
          <p:cNvSpPr txBox="1"/>
          <p:nvPr/>
        </p:nvSpPr>
        <p:spPr>
          <a:xfrm>
            <a:off x="4487250" y="3021981"/>
            <a:ext cx="413400" cy="225600"/>
          </a:xfrm>
          <a:prstGeom prst="rect">
            <a:avLst/>
          </a:prstGeom>
          <a:noFill/>
          <a:ln cap="flat" cmpd="sng" w="19050">
            <a:solidFill>
              <a:srgbClr val="CC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pic>
        <p:nvPicPr>
          <p:cNvPr id="130" name="Google Shape;130;p21"/>
          <p:cNvPicPr preferRelativeResize="0"/>
          <p:nvPr/>
        </p:nvPicPr>
        <p:blipFill>
          <a:blip r:embed="rId5">
            <a:alphaModFix/>
          </a:blip>
          <a:stretch>
            <a:fillRect/>
          </a:stretch>
        </p:blipFill>
        <p:spPr>
          <a:xfrm>
            <a:off x="3940200" y="3346795"/>
            <a:ext cx="3911173" cy="1743606"/>
          </a:xfrm>
          <a:prstGeom prst="rect">
            <a:avLst/>
          </a:prstGeom>
          <a:noFill/>
          <a:ln cap="flat" cmpd="sng" w="19050">
            <a:solidFill>
              <a:schemeClr val="dk1"/>
            </a:solidFill>
            <a:prstDash val="solid"/>
            <a:round/>
            <a:headEnd len="sm" w="sm" type="none"/>
            <a:tailEnd len="sm" w="sm" type="none"/>
          </a:ln>
        </p:spPr>
      </p:pic>
      <p:sp>
        <p:nvSpPr>
          <p:cNvPr id="131" name="Google Shape;131;p21"/>
          <p:cNvSpPr txBox="1"/>
          <p:nvPr/>
        </p:nvSpPr>
        <p:spPr>
          <a:xfrm>
            <a:off x="4487250" y="3904300"/>
            <a:ext cx="749100" cy="353700"/>
          </a:xfrm>
          <a:prstGeom prst="rect">
            <a:avLst/>
          </a:prstGeom>
          <a:noFill/>
          <a:ln cap="flat" cmpd="sng" w="19050">
            <a:solidFill>
              <a:srgbClr val="CC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pic>
        <p:nvPicPr>
          <p:cNvPr id="132" name="Google Shape;132;p21"/>
          <p:cNvPicPr preferRelativeResize="0"/>
          <p:nvPr/>
        </p:nvPicPr>
        <p:blipFill>
          <a:blip r:embed="rId6">
            <a:alphaModFix/>
          </a:blip>
          <a:stretch>
            <a:fillRect/>
          </a:stretch>
        </p:blipFill>
        <p:spPr>
          <a:xfrm>
            <a:off x="117200" y="3495275"/>
            <a:ext cx="3305450" cy="1446650"/>
          </a:xfrm>
          <a:prstGeom prst="rect">
            <a:avLst/>
          </a:prstGeom>
          <a:noFill/>
          <a:ln cap="flat" cmpd="sng" w="19050">
            <a:solidFill>
              <a:schemeClr val="dk1"/>
            </a:solidFill>
            <a:prstDash val="solid"/>
            <a:round/>
            <a:headEnd len="sm" w="sm" type="none"/>
            <a:tailEnd len="sm" w="sm" type="none"/>
          </a:ln>
        </p:spPr>
      </p:pic>
      <p:pic>
        <p:nvPicPr>
          <p:cNvPr id="133" name="Google Shape;133;p21"/>
          <p:cNvPicPr preferRelativeResize="0"/>
          <p:nvPr/>
        </p:nvPicPr>
        <p:blipFill>
          <a:blip r:embed="rId7">
            <a:alphaModFix/>
          </a:blip>
          <a:stretch>
            <a:fillRect/>
          </a:stretch>
        </p:blipFill>
        <p:spPr>
          <a:xfrm>
            <a:off x="2787175" y="1017725"/>
            <a:ext cx="1649148" cy="1743600"/>
          </a:xfrm>
          <a:prstGeom prst="rect">
            <a:avLst/>
          </a:prstGeom>
          <a:noFill/>
          <a:ln cap="flat" cmpd="sng" w="19050">
            <a:solidFill>
              <a:schemeClr val="dk1"/>
            </a:solidFill>
            <a:prstDash val="solid"/>
            <a:round/>
            <a:headEnd len="sm" w="sm" type="none"/>
            <a:tailEnd len="sm" w="sm" type="none"/>
          </a:ln>
        </p:spPr>
      </p:pic>
      <p:sp>
        <p:nvSpPr>
          <p:cNvPr id="134" name="Google Shape;134;p21"/>
          <p:cNvSpPr txBox="1"/>
          <p:nvPr/>
        </p:nvSpPr>
        <p:spPr>
          <a:xfrm>
            <a:off x="2862025" y="1901175"/>
            <a:ext cx="1022700" cy="225600"/>
          </a:xfrm>
          <a:prstGeom prst="rect">
            <a:avLst/>
          </a:prstGeom>
          <a:noFill/>
          <a:ln cap="flat" cmpd="sng" w="28575">
            <a:solidFill>
              <a:schemeClr val="accent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latin typeface="Proxima Nova"/>
              <a:ea typeface="Proxima Nova"/>
              <a:cs typeface="Proxima Nova"/>
              <a:sym typeface="Proxima Nova"/>
            </a:endParaRPr>
          </a:p>
        </p:txBody>
      </p:sp>
      <p:cxnSp>
        <p:nvCxnSpPr>
          <p:cNvPr id="135" name="Google Shape;135;p21"/>
          <p:cNvCxnSpPr>
            <a:stCxn id="129" idx="1"/>
            <a:endCxn id="134" idx="3"/>
          </p:cNvCxnSpPr>
          <p:nvPr/>
        </p:nvCxnSpPr>
        <p:spPr>
          <a:xfrm rot="10800000">
            <a:off x="3884850" y="2013981"/>
            <a:ext cx="602400" cy="1120800"/>
          </a:xfrm>
          <a:prstGeom prst="straightConnector1">
            <a:avLst/>
          </a:prstGeom>
          <a:noFill/>
          <a:ln cap="flat" cmpd="sng" w="9525">
            <a:solidFill>
              <a:schemeClr val="dk1"/>
            </a:solidFill>
            <a:prstDash val="solid"/>
            <a:round/>
            <a:headEnd len="med" w="med" type="none"/>
            <a:tailEnd len="med" w="med" type="triangle"/>
          </a:ln>
        </p:spPr>
      </p:cxnSp>
      <p:cxnSp>
        <p:nvCxnSpPr>
          <p:cNvPr id="136" name="Google Shape;136;p21"/>
          <p:cNvCxnSpPr>
            <a:stCxn id="134" idx="1"/>
          </p:cNvCxnSpPr>
          <p:nvPr/>
        </p:nvCxnSpPr>
        <p:spPr>
          <a:xfrm rot="10800000">
            <a:off x="1700125" y="1573575"/>
            <a:ext cx="1161900" cy="440400"/>
          </a:xfrm>
          <a:prstGeom prst="straightConnector1">
            <a:avLst/>
          </a:prstGeom>
          <a:noFill/>
          <a:ln cap="flat" cmpd="sng" w="19050">
            <a:solidFill>
              <a:schemeClr val="dk1"/>
            </a:solidFill>
            <a:prstDash val="solid"/>
            <a:round/>
            <a:headEnd len="med" w="med" type="none"/>
            <a:tailEnd len="med" w="med" type="triangle"/>
          </a:ln>
        </p:spPr>
      </p:cxnSp>
      <p:cxnSp>
        <p:nvCxnSpPr>
          <p:cNvPr id="137" name="Google Shape;137;p21"/>
          <p:cNvCxnSpPr>
            <a:endCxn id="131" idx="1"/>
          </p:cNvCxnSpPr>
          <p:nvPr/>
        </p:nvCxnSpPr>
        <p:spPr>
          <a:xfrm flipH="1" rot="10800000">
            <a:off x="2574150" y="4081150"/>
            <a:ext cx="1913100" cy="14400"/>
          </a:xfrm>
          <a:prstGeom prst="straightConnector1">
            <a:avLst/>
          </a:prstGeom>
          <a:noFill/>
          <a:ln cap="flat" cmpd="sng" w="19050">
            <a:solidFill>
              <a:schemeClr val="dk1"/>
            </a:solidFill>
            <a:prstDash val="solid"/>
            <a:round/>
            <a:headEnd len="med" w="med"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